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notesMasterIdLst>
    <p:notesMasterId r:id="rId5"/>
  </p:notesMasterIdLst>
  <p:handoutMasterIdLst>
    <p:handoutMasterId r:id="rId6"/>
  </p:handoutMasterIdLst>
  <p:sldIdLst>
    <p:sldId id="295" r:id="rId2"/>
    <p:sldId id="320" r:id="rId3"/>
    <p:sldId id="346" r:id="rId4"/>
  </p:sldIdLst>
  <p:sldSz cx="9144000" cy="6858000" type="screen4x3"/>
  <p:notesSz cx="6735763" cy="9866313"/>
  <p:defaultTextStyle>
    <a:defPPr>
      <a:defRPr lang="ja-JP"/>
    </a:defPPr>
    <a:lvl1pPr marL="0" algn="l" defTabSz="914288" rtl="0" eaLnBrk="1" latinLnBrk="0" hangingPunct="1">
      <a:defRPr kumimoji="1" sz="1800" kern="1200">
        <a:solidFill>
          <a:schemeClr val="tx1"/>
        </a:solidFill>
        <a:latin typeface="+mn-lt"/>
        <a:ea typeface="+mn-ea"/>
        <a:cs typeface="+mn-cs"/>
      </a:defRPr>
    </a:lvl1pPr>
    <a:lvl2pPr marL="457143" algn="l" defTabSz="914288" rtl="0" eaLnBrk="1" latinLnBrk="0" hangingPunct="1">
      <a:defRPr kumimoji="1" sz="1800" kern="1200">
        <a:solidFill>
          <a:schemeClr val="tx1"/>
        </a:solidFill>
        <a:latin typeface="+mn-lt"/>
        <a:ea typeface="+mn-ea"/>
        <a:cs typeface="+mn-cs"/>
      </a:defRPr>
    </a:lvl2pPr>
    <a:lvl3pPr marL="914288" algn="l" defTabSz="914288" rtl="0" eaLnBrk="1" latinLnBrk="0" hangingPunct="1">
      <a:defRPr kumimoji="1" sz="1800" kern="1200">
        <a:solidFill>
          <a:schemeClr val="tx1"/>
        </a:solidFill>
        <a:latin typeface="+mn-lt"/>
        <a:ea typeface="+mn-ea"/>
        <a:cs typeface="+mn-cs"/>
      </a:defRPr>
    </a:lvl3pPr>
    <a:lvl4pPr marL="1371430" algn="l" defTabSz="914288" rtl="0" eaLnBrk="1" latinLnBrk="0" hangingPunct="1">
      <a:defRPr kumimoji="1" sz="1800" kern="1200">
        <a:solidFill>
          <a:schemeClr val="tx1"/>
        </a:solidFill>
        <a:latin typeface="+mn-lt"/>
        <a:ea typeface="+mn-ea"/>
        <a:cs typeface="+mn-cs"/>
      </a:defRPr>
    </a:lvl4pPr>
    <a:lvl5pPr marL="1828575" algn="l" defTabSz="914288" rtl="0" eaLnBrk="1" latinLnBrk="0" hangingPunct="1">
      <a:defRPr kumimoji="1" sz="1800" kern="1200">
        <a:solidFill>
          <a:schemeClr val="tx1"/>
        </a:solidFill>
        <a:latin typeface="+mn-lt"/>
        <a:ea typeface="+mn-ea"/>
        <a:cs typeface="+mn-cs"/>
      </a:defRPr>
    </a:lvl5pPr>
    <a:lvl6pPr marL="2285718" algn="l" defTabSz="914288" rtl="0" eaLnBrk="1" latinLnBrk="0" hangingPunct="1">
      <a:defRPr kumimoji="1" sz="1800" kern="1200">
        <a:solidFill>
          <a:schemeClr val="tx1"/>
        </a:solidFill>
        <a:latin typeface="+mn-lt"/>
        <a:ea typeface="+mn-ea"/>
        <a:cs typeface="+mn-cs"/>
      </a:defRPr>
    </a:lvl6pPr>
    <a:lvl7pPr marL="2742862" algn="l" defTabSz="914288" rtl="0" eaLnBrk="1" latinLnBrk="0" hangingPunct="1">
      <a:defRPr kumimoji="1" sz="1800" kern="1200">
        <a:solidFill>
          <a:schemeClr val="tx1"/>
        </a:solidFill>
        <a:latin typeface="+mn-lt"/>
        <a:ea typeface="+mn-ea"/>
        <a:cs typeface="+mn-cs"/>
      </a:defRPr>
    </a:lvl7pPr>
    <a:lvl8pPr marL="3200006" algn="l" defTabSz="914288" rtl="0" eaLnBrk="1" latinLnBrk="0" hangingPunct="1">
      <a:defRPr kumimoji="1" sz="1800" kern="1200">
        <a:solidFill>
          <a:schemeClr val="tx1"/>
        </a:solidFill>
        <a:latin typeface="+mn-lt"/>
        <a:ea typeface="+mn-ea"/>
        <a:cs typeface="+mn-cs"/>
      </a:defRPr>
    </a:lvl8pPr>
    <a:lvl9pPr marL="3657149" algn="l" defTabSz="914288"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C10F6"/>
    <a:srgbClr val="FC10A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170" autoAdjust="0"/>
    <p:restoredTop sz="94270" autoAdjust="0"/>
  </p:normalViewPr>
  <p:slideViewPr>
    <p:cSldViewPr snapToGrid="0">
      <p:cViewPr varScale="1">
        <p:scale>
          <a:sx n="72" d="100"/>
          <a:sy n="72" d="100"/>
        </p:scale>
        <p:origin x="130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5" y="4"/>
            <a:ext cx="2919565" cy="493869"/>
          </a:xfrm>
          <a:prstGeom prst="rect">
            <a:avLst/>
          </a:prstGeom>
        </p:spPr>
        <p:txBody>
          <a:bodyPr vert="horz" lIns="90736" tIns="45369" rIns="90736" bIns="45369"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14630" y="4"/>
            <a:ext cx="2919565" cy="493869"/>
          </a:xfrm>
          <a:prstGeom prst="rect">
            <a:avLst/>
          </a:prstGeom>
        </p:spPr>
        <p:txBody>
          <a:bodyPr vert="horz" lIns="90736" tIns="45369" rIns="90736" bIns="45369" rtlCol="0"/>
          <a:lstStyle>
            <a:lvl1pPr algn="r">
              <a:defRPr sz="1200"/>
            </a:lvl1pPr>
          </a:lstStyle>
          <a:p>
            <a:fld id="{24CC8B5A-BF11-4CCD-A8DC-E02EE474B88D}" type="datetimeFigureOut">
              <a:rPr kumimoji="1" lang="ja-JP" altLang="en-US" smtClean="0"/>
              <a:pPr/>
              <a:t>2019/4/10</a:t>
            </a:fld>
            <a:endParaRPr kumimoji="1" lang="ja-JP" altLang="en-US"/>
          </a:p>
        </p:txBody>
      </p:sp>
      <p:sp>
        <p:nvSpPr>
          <p:cNvPr id="4" name="フッター プレースホルダ 3"/>
          <p:cNvSpPr>
            <a:spLocks noGrp="1"/>
          </p:cNvSpPr>
          <p:nvPr>
            <p:ph type="ftr" sz="quarter" idx="2"/>
          </p:nvPr>
        </p:nvSpPr>
        <p:spPr>
          <a:xfrm>
            <a:off x="5" y="9370868"/>
            <a:ext cx="2919565" cy="493868"/>
          </a:xfrm>
          <a:prstGeom prst="rect">
            <a:avLst/>
          </a:prstGeom>
        </p:spPr>
        <p:txBody>
          <a:bodyPr vert="horz" lIns="90736" tIns="45369" rIns="90736" bIns="45369"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14630" y="9370868"/>
            <a:ext cx="2919565" cy="493868"/>
          </a:xfrm>
          <a:prstGeom prst="rect">
            <a:avLst/>
          </a:prstGeom>
        </p:spPr>
        <p:txBody>
          <a:bodyPr vert="horz" lIns="90736" tIns="45369" rIns="90736" bIns="45369" rtlCol="0" anchor="b"/>
          <a:lstStyle>
            <a:lvl1pPr algn="r">
              <a:defRPr sz="1200"/>
            </a:lvl1pPr>
          </a:lstStyle>
          <a:p>
            <a:fld id="{33C953E3-EAC2-46F9-B4B5-8EFF6BA5A253}"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5" y="4"/>
            <a:ext cx="2919565" cy="493869"/>
          </a:xfrm>
          <a:prstGeom prst="rect">
            <a:avLst/>
          </a:prstGeom>
        </p:spPr>
        <p:txBody>
          <a:bodyPr vert="horz" lIns="90736" tIns="45369" rIns="90736" bIns="45369" rtlCol="0"/>
          <a:lstStyle>
            <a:lvl1pPr algn="l">
              <a:defRPr sz="1200"/>
            </a:lvl1pPr>
          </a:lstStyle>
          <a:p>
            <a:endParaRPr kumimoji="1" lang="ja-JP" altLang="en-US"/>
          </a:p>
        </p:txBody>
      </p:sp>
      <p:sp>
        <p:nvSpPr>
          <p:cNvPr id="3" name="日付プレースホルダ 2"/>
          <p:cNvSpPr>
            <a:spLocks noGrp="1"/>
          </p:cNvSpPr>
          <p:nvPr>
            <p:ph type="dt" idx="1"/>
          </p:nvPr>
        </p:nvSpPr>
        <p:spPr>
          <a:xfrm>
            <a:off x="3814630" y="4"/>
            <a:ext cx="2919565" cy="493869"/>
          </a:xfrm>
          <a:prstGeom prst="rect">
            <a:avLst/>
          </a:prstGeom>
        </p:spPr>
        <p:txBody>
          <a:bodyPr vert="horz" lIns="90736" tIns="45369" rIns="90736" bIns="45369" rtlCol="0"/>
          <a:lstStyle>
            <a:lvl1pPr algn="r">
              <a:defRPr sz="1200"/>
            </a:lvl1pPr>
          </a:lstStyle>
          <a:p>
            <a:fld id="{9371F4C6-A848-410F-9DD2-7BFD62645771}" type="datetimeFigureOut">
              <a:rPr kumimoji="1" lang="ja-JP" altLang="en-US" smtClean="0"/>
              <a:pPr/>
              <a:t>2019/4/10</a:t>
            </a:fld>
            <a:endParaRPr kumimoji="1" lang="ja-JP" altLang="en-US"/>
          </a:p>
        </p:txBody>
      </p:sp>
      <p:sp>
        <p:nvSpPr>
          <p:cNvPr id="4" name="スライド イメージ プレースホルダ 3"/>
          <p:cNvSpPr>
            <a:spLocks noGrp="1" noRot="1" noChangeAspect="1"/>
          </p:cNvSpPr>
          <p:nvPr>
            <p:ph type="sldImg" idx="2"/>
          </p:nvPr>
        </p:nvSpPr>
        <p:spPr>
          <a:xfrm>
            <a:off x="903288" y="741363"/>
            <a:ext cx="4929187" cy="3698875"/>
          </a:xfrm>
          <a:prstGeom prst="rect">
            <a:avLst/>
          </a:prstGeom>
          <a:noFill/>
          <a:ln w="12700">
            <a:solidFill>
              <a:prstClr val="black"/>
            </a:solidFill>
          </a:ln>
        </p:spPr>
        <p:txBody>
          <a:bodyPr vert="horz" lIns="90736" tIns="45369" rIns="90736" bIns="45369" rtlCol="0" anchor="ctr"/>
          <a:lstStyle/>
          <a:p>
            <a:endParaRPr lang="ja-JP" altLang="en-US"/>
          </a:p>
        </p:txBody>
      </p:sp>
      <p:sp>
        <p:nvSpPr>
          <p:cNvPr id="5" name="ノート プレースホルダ 4"/>
          <p:cNvSpPr>
            <a:spLocks noGrp="1"/>
          </p:cNvSpPr>
          <p:nvPr>
            <p:ph type="body" sz="quarter" idx="3"/>
          </p:nvPr>
        </p:nvSpPr>
        <p:spPr>
          <a:xfrm>
            <a:off x="673262" y="4686223"/>
            <a:ext cx="5389240" cy="4440077"/>
          </a:xfrm>
          <a:prstGeom prst="rect">
            <a:avLst/>
          </a:prstGeom>
        </p:spPr>
        <p:txBody>
          <a:bodyPr vert="horz" lIns="90736" tIns="45369" rIns="90736" bIns="45369"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5" y="9370868"/>
            <a:ext cx="2919565" cy="493868"/>
          </a:xfrm>
          <a:prstGeom prst="rect">
            <a:avLst/>
          </a:prstGeom>
        </p:spPr>
        <p:txBody>
          <a:bodyPr vert="horz" lIns="90736" tIns="45369" rIns="90736" bIns="45369"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4630" y="9370868"/>
            <a:ext cx="2919565" cy="493868"/>
          </a:xfrm>
          <a:prstGeom prst="rect">
            <a:avLst/>
          </a:prstGeom>
        </p:spPr>
        <p:txBody>
          <a:bodyPr vert="horz" lIns="90736" tIns="45369" rIns="90736" bIns="45369" rtlCol="0" anchor="b"/>
          <a:lstStyle>
            <a:lvl1pPr algn="r">
              <a:defRPr sz="1200"/>
            </a:lvl1pPr>
          </a:lstStyle>
          <a:p>
            <a:fld id="{E3FFAE9C-0E06-4FD3-8E13-6F67B6176F6D}"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E3FFAE9C-0E06-4FD3-8E13-6F67B6176F6D}" type="slidenum">
              <a:rPr kumimoji="1" lang="ja-JP" altLang="en-US" smtClean="0"/>
              <a:pPr/>
              <a:t>1</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295FC51E-1D08-4186-A7DC-3C14FC5D7AEE}" type="datetime1">
              <a:rPr kumimoji="1" lang="ja-JP" altLang="en-US" smtClean="0"/>
              <a:pPr/>
              <a:t>2019/4/10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5EA79B7-AC5D-45EF-8A9A-C1509C7557EF}"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D70DDED2-CBF7-4347-A890-EBAAFA8310A7}" type="datetime1">
              <a:rPr kumimoji="1" lang="ja-JP" altLang="en-US" smtClean="0"/>
              <a:pPr/>
              <a:t>2019/4/10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5EA79B7-AC5D-45EF-8A9A-C1509C7557EF}"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850CAE18-A791-42C0-8672-D9F1A0A86F96}" type="datetime1">
              <a:rPr kumimoji="1" lang="ja-JP" altLang="en-US" smtClean="0"/>
              <a:pPr/>
              <a:t>2019/4/10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5EA79B7-AC5D-45EF-8A9A-C1509C7557EF}"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268E7049-E41A-41CA-B3C8-102AC695FB37}" type="datetime1">
              <a:rPr kumimoji="1" lang="ja-JP" altLang="en-US" smtClean="0"/>
              <a:pPr/>
              <a:t>2019/4/10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5EA79B7-AC5D-45EF-8A9A-C1509C7557EF}"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7D08C6B9-8901-4A20-8F7A-E079F726D88E}" type="datetime1">
              <a:rPr kumimoji="1" lang="ja-JP" altLang="en-US" smtClean="0"/>
              <a:pPr/>
              <a:t>2019/4/10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5EA79B7-AC5D-45EF-8A9A-C1509C7557EF}"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437D21E0-E414-4988-B036-E51828BF38C3}" type="datetime1">
              <a:rPr kumimoji="1" lang="ja-JP" altLang="en-US" smtClean="0"/>
              <a:pPr/>
              <a:t>2019/4/10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5EA79B7-AC5D-45EF-8A9A-C1509C7557EF}"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7B27E0EF-76E1-4603-AAE0-AE167FDD85C3}" type="datetime1">
              <a:rPr kumimoji="1" lang="ja-JP" altLang="en-US" smtClean="0"/>
              <a:pPr/>
              <a:t>2019/4/10</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5EA79B7-AC5D-45EF-8A9A-C1509C7557EF}"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FD9F43B-9BB6-47B9-B5EA-CAFCCFE11185}" type="datetime1">
              <a:rPr kumimoji="1" lang="ja-JP" altLang="en-US" smtClean="0"/>
              <a:pPr/>
              <a:t>2019/4/10</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5EA79B7-AC5D-45EF-8A9A-C1509C7557EF}"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0D53007B-46BD-44B4-A8CA-0F5ED85744DA}" type="datetime1">
              <a:rPr kumimoji="1" lang="ja-JP" altLang="en-US" smtClean="0"/>
              <a:pPr/>
              <a:t>2019/4/10</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5EA79B7-AC5D-45EF-8A9A-C1509C7557EF}"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11A6617-7540-4B55-937E-153452B74565}" type="datetime1">
              <a:rPr kumimoji="1" lang="ja-JP" altLang="en-US" smtClean="0"/>
              <a:pPr/>
              <a:t>2019/4/10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5EA79B7-AC5D-45EF-8A9A-C1509C7557EF}"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AA36FF0A-A8AA-4939-A451-63C664C62DC1}" type="datetime1">
              <a:rPr kumimoji="1" lang="ja-JP" altLang="en-US" smtClean="0"/>
              <a:pPr/>
              <a:t>2019/4/10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5EA79B7-AC5D-45EF-8A9A-C1509C7557EF}"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F0BCE3-60AA-4501-AEFE-C747242E1E0F}" type="datetime1">
              <a:rPr kumimoji="1" lang="ja-JP" altLang="en-US" smtClean="0"/>
              <a:pPr/>
              <a:t>2019/4/10</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EA79B7-AC5D-45EF-8A9A-C1509C7557EF}"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76446" y="1780321"/>
            <a:ext cx="8537943" cy="1656183"/>
          </a:xfrm>
        </p:spPr>
        <p:txBody>
          <a:bodyPr rtlCol="0">
            <a:normAutofit/>
          </a:bodyPr>
          <a:lstStyle/>
          <a:p>
            <a:pPr eaLnBrk="1" fontAlgn="auto" hangingPunct="1">
              <a:spcAft>
                <a:spcPts val="0"/>
              </a:spcAft>
              <a:defRPr/>
            </a:pPr>
            <a:r>
              <a:rPr lang="ja-JP" altLang="en-US" dirty="0"/>
              <a:t>自立支援協議会とは</a:t>
            </a:r>
          </a:p>
        </p:txBody>
      </p:sp>
      <p:sp>
        <p:nvSpPr>
          <p:cNvPr id="5" name="サブタイトル 2"/>
          <p:cNvSpPr txBox="1">
            <a:spLocks/>
          </p:cNvSpPr>
          <p:nvPr/>
        </p:nvSpPr>
        <p:spPr>
          <a:xfrm>
            <a:off x="1345018" y="4941168"/>
            <a:ext cx="6400800" cy="1142801"/>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ja-JP" altLang="en-US" sz="2800" dirty="0">
                <a:solidFill>
                  <a:schemeClr val="tx1">
                    <a:tint val="75000"/>
                  </a:schemeClr>
                </a:solidFill>
              </a:rPr>
              <a:t>平成３１年４月２２日</a:t>
            </a:r>
            <a:endParaRPr lang="en-US" altLang="ja-JP" sz="2800" dirty="0">
              <a:solidFill>
                <a:schemeClr val="tx1">
                  <a:tint val="75000"/>
                </a:schemeClr>
              </a:solidFill>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ja-JP" altLang="en-US" sz="2800" dirty="0">
                <a:solidFill>
                  <a:schemeClr val="tx1">
                    <a:tint val="75000"/>
                  </a:schemeClr>
                </a:solidFill>
              </a:rPr>
              <a:t>燕市</a:t>
            </a:r>
            <a:r>
              <a:rPr lang="ja-JP" altLang="en-US" sz="2800" dirty="0" err="1">
                <a:solidFill>
                  <a:schemeClr val="tx1">
                    <a:tint val="75000"/>
                  </a:schemeClr>
                </a:solidFill>
              </a:rPr>
              <a:t>障がい</a:t>
            </a:r>
            <a:r>
              <a:rPr lang="ja-JP" altLang="en-US" sz="2800" dirty="0">
                <a:solidFill>
                  <a:schemeClr val="tx1">
                    <a:tint val="75000"/>
                  </a:schemeClr>
                </a:solidFill>
              </a:rPr>
              <a:t>者自立支援協議会運営会議</a:t>
            </a:r>
            <a:endParaRPr lang="en-US" altLang="ja-JP" sz="2800" dirty="0">
              <a:solidFill>
                <a:schemeClr val="tx1">
                  <a:tint val="75000"/>
                </a:schemeClr>
              </a:solidFill>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1" lang="ja-JP" altLang="en-US" sz="28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6" name="テキスト ボックス 5"/>
          <p:cNvSpPr txBox="1"/>
          <p:nvPr/>
        </p:nvSpPr>
        <p:spPr>
          <a:xfrm>
            <a:off x="6804248" y="620688"/>
            <a:ext cx="1656184"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ja-JP" altLang="en-US" dirty="0"/>
              <a:t>資料番号　１</a:t>
            </a:r>
            <a:endParaRPr lang="en-US" altLang="ja-JP"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60435" y="740923"/>
            <a:ext cx="8918713" cy="4480433"/>
          </a:xfrm>
          <a:prstGeom prst="rect">
            <a:avLst/>
          </a:prstGeom>
          <a:solidFill>
            <a:srgbClr val="FFFF00"/>
          </a:solidFill>
          <a:ln>
            <a:noFill/>
          </a:ln>
          <a:effectLst>
            <a:softEdge rad="63500"/>
          </a:effectLst>
        </p:spPr>
        <p:style>
          <a:lnRef idx="2">
            <a:schemeClr val="dk1"/>
          </a:lnRef>
          <a:fillRef idx="1">
            <a:schemeClr val="lt1"/>
          </a:fillRef>
          <a:effectRef idx="0">
            <a:schemeClr val="dk1"/>
          </a:effectRef>
          <a:fontRef idx="minor">
            <a:schemeClr val="dk1"/>
          </a:fontRef>
        </p:style>
        <p:txBody>
          <a:bodyPr rtlCol="0" anchor="ctr" anchorCtr="0"/>
          <a:lstStyle/>
          <a:p>
            <a:r>
              <a:rPr lang="ja-JP" altLang="en-US" sz="2000" b="1" dirty="0">
                <a:solidFill>
                  <a:schemeClr val="tx1"/>
                </a:solidFill>
                <a:latin typeface="游ゴシック Medium" panose="020B0500000000000000" pitchFamily="50" charset="-128"/>
                <a:ea typeface="游ゴシック Medium" panose="020B0500000000000000" pitchFamily="50" charset="-128"/>
              </a:rPr>
              <a:t>　</a:t>
            </a:r>
            <a:r>
              <a:rPr lang="ja-JP" altLang="en-US" sz="2400" dirty="0">
                <a:solidFill>
                  <a:schemeClr val="tx1"/>
                </a:solidFill>
                <a:latin typeface="+mj-ea"/>
                <a:ea typeface="+mj-ea"/>
              </a:rPr>
              <a:t>相談支援事業をはじめとする地域の</a:t>
            </a:r>
            <a:r>
              <a:rPr lang="ja-JP" altLang="en-US" sz="2400" dirty="0" err="1">
                <a:solidFill>
                  <a:schemeClr val="tx1"/>
                </a:solidFill>
                <a:latin typeface="+mj-ea"/>
                <a:ea typeface="+mj-ea"/>
              </a:rPr>
              <a:t>障がい</a:t>
            </a:r>
            <a:r>
              <a:rPr lang="ja-JP" altLang="en-US" sz="2400" dirty="0">
                <a:solidFill>
                  <a:schemeClr val="tx1"/>
                </a:solidFill>
                <a:latin typeface="+mj-ea"/>
                <a:ea typeface="+mj-ea"/>
              </a:rPr>
              <a:t>福祉に関するシステムづくりの中核的な役割を果たす定期的な協議の場</a:t>
            </a:r>
            <a:endParaRPr lang="en-US" altLang="ja-JP" sz="2400" dirty="0">
              <a:solidFill>
                <a:schemeClr val="tx1"/>
              </a:solidFill>
              <a:latin typeface="+mj-ea"/>
              <a:ea typeface="+mj-ea"/>
            </a:endParaRPr>
          </a:p>
          <a:p>
            <a:endParaRPr lang="en-US" altLang="ja-JP" sz="2400" dirty="0">
              <a:solidFill>
                <a:schemeClr val="tx1"/>
              </a:solidFill>
              <a:latin typeface="+mj-ea"/>
              <a:ea typeface="+mj-ea"/>
            </a:endParaRPr>
          </a:p>
          <a:p>
            <a:r>
              <a:rPr lang="en-US" altLang="ja-JP" sz="2400" dirty="0">
                <a:solidFill>
                  <a:schemeClr val="tx1"/>
                </a:solidFill>
                <a:latin typeface="+mj-ea"/>
                <a:ea typeface="+mj-ea"/>
              </a:rPr>
              <a:t>【</a:t>
            </a:r>
            <a:r>
              <a:rPr lang="ja-JP" altLang="en-US" sz="2400" dirty="0">
                <a:solidFill>
                  <a:schemeClr val="tx1"/>
                </a:solidFill>
                <a:latin typeface="+mj-ea"/>
                <a:ea typeface="+mj-ea"/>
              </a:rPr>
              <a:t>協議事項</a:t>
            </a:r>
            <a:r>
              <a:rPr lang="en-US" altLang="ja-JP" sz="2400" dirty="0">
                <a:solidFill>
                  <a:schemeClr val="tx1"/>
                </a:solidFill>
                <a:latin typeface="+mj-ea"/>
                <a:ea typeface="+mj-ea"/>
              </a:rPr>
              <a:t>】</a:t>
            </a:r>
          </a:p>
          <a:p>
            <a:r>
              <a:rPr lang="ja-JP" altLang="en-US" sz="2400" dirty="0">
                <a:solidFill>
                  <a:schemeClr val="tx1"/>
                </a:solidFill>
                <a:latin typeface="+mj-ea"/>
                <a:ea typeface="+mj-ea"/>
              </a:rPr>
              <a:t>（１）相談支援事業の運営に関すること</a:t>
            </a:r>
            <a:endParaRPr lang="en-US" altLang="ja-JP" sz="2400" dirty="0">
              <a:solidFill>
                <a:schemeClr val="tx1"/>
              </a:solidFill>
              <a:latin typeface="+mj-ea"/>
              <a:ea typeface="+mj-ea"/>
            </a:endParaRPr>
          </a:p>
          <a:p>
            <a:r>
              <a:rPr lang="ja-JP" altLang="en-US" sz="2400" dirty="0">
                <a:solidFill>
                  <a:schemeClr val="tx1"/>
                </a:solidFill>
                <a:latin typeface="+mj-ea"/>
                <a:ea typeface="+mj-ea"/>
              </a:rPr>
              <a:t>（２）困難事例への対応の在り方に関すること</a:t>
            </a:r>
            <a:endParaRPr lang="en-US" altLang="ja-JP" sz="2400" dirty="0">
              <a:solidFill>
                <a:schemeClr val="tx1"/>
              </a:solidFill>
              <a:latin typeface="+mj-ea"/>
              <a:ea typeface="+mj-ea"/>
            </a:endParaRPr>
          </a:p>
          <a:p>
            <a:r>
              <a:rPr lang="ja-JP" altLang="en-US" sz="2400" dirty="0">
                <a:solidFill>
                  <a:schemeClr val="tx1"/>
                </a:solidFill>
                <a:latin typeface="+mj-ea"/>
                <a:ea typeface="+mj-ea"/>
              </a:rPr>
              <a:t>（３）地域の関係機関によるネットワーク構築に関すること</a:t>
            </a:r>
            <a:endParaRPr lang="en-US" altLang="ja-JP" sz="2400" dirty="0">
              <a:solidFill>
                <a:schemeClr val="tx1"/>
              </a:solidFill>
              <a:latin typeface="+mj-ea"/>
              <a:ea typeface="+mj-ea"/>
            </a:endParaRPr>
          </a:p>
          <a:p>
            <a:r>
              <a:rPr lang="ja-JP" altLang="en-US" sz="2400" dirty="0">
                <a:solidFill>
                  <a:schemeClr val="tx1"/>
                </a:solidFill>
                <a:latin typeface="+mj-ea"/>
                <a:ea typeface="+mj-ea"/>
              </a:rPr>
              <a:t>（４）地域の社会資源の情報収集、開発及び改善に関すること</a:t>
            </a:r>
            <a:endParaRPr lang="en-US" altLang="ja-JP" sz="2400" dirty="0">
              <a:solidFill>
                <a:schemeClr val="tx1"/>
              </a:solidFill>
              <a:latin typeface="+mj-ea"/>
              <a:ea typeface="+mj-ea"/>
            </a:endParaRPr>
          </a:p>
          <a:p>
            <a:r>
              <a:rPr lang="ja-JP" altLang="en-US" sz="2400" dirty="0">
                <a:solidFill>
                  <a:schemeClr val="tx1"/>
                </a:solidFill>
                <a:latin typeface="+mj-ea"/>
                <a:ea typeface="+mj-ea"/>
              </a:rPr>
              <a:t>（５）その他必要と認める事項</a:t>
            </a:r>
            <a:endParaRPr lang="en-US" altLang="ja-JP" sz="2400" dirty="0">
              <a:solidFill>
                <a:schemeClr val="tx1"/>
              </a:solidFill>
              <a:latin typeface="+mj-ea"/>
              <a:ea typeface="+mj-ea"/>
            </a:endParaRPr>
          </a:p>
        </p:txBody>
      </p:sp>
      <p:pic>
        <p:nvPicPr>
          <p:cNvPr id="3" name="図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32296" y="4485311"/>
            <a:ext cx="1896662" cy="2001753"/>
          </a:xfrm>
          <a:prstGeom prst="rect">
            <a:avLst/>
          </a:prstGeom>
        </p:spPr>
      </p:pic>
      <p:sp>
        <p:nvSpPr>
          <p:cNvPr id="10" name="テキスト ボックス 9"/>
          <p:cNvSpPr txBox="1"/>
          <p:nvPr/>
        </p:nvSpPr>
        <p:spPr>
          <a:xfrm>
            <a:off x="410815" y="359636"/>
            <a:ext cx="5380386" cy="646331"/>
          </a:xfrm>
          <a:prstGeom prst="rect">
            <a:avLst/>
          </a:prstGeom>
          <a:solidFill>
            <a:srgbClr val="0070C0"/>
          </a:solidFill>
          <a:ln>
            <a:noFill/>
          </a:ln>
          <a:scene3d>
            <a:camera prst="orthographicFront"/>
            <a:lightRig rig="threePt" dir="t"/>
          </a:scene3d>
          <a:sp3d>
            <a:bevelT/>
          </a:sp3d>
        </p:spPr>
        <p:txBody>
          <a:bodyPr wrap="square" rtlCol="0">
            <a:spAutoFit/>
          </a:bodyPr>
          <a:lstStyle/>
          <a:p>
            <a:pPr algn="ctr"/>
            <a:r>
              <a:rPr lang="ja-JP" altLang="en-US" sz="3600" b="1" dirty="0">
                <a:solidFill>
                  <a:schemeClr val="bg1"/>
                </a:solidFill>
              </a:rPr>
              <a:t>自立支援協議会とは</a:t>
            </a:r>
            <a:endParaRPr kumimoji="1" lang="ja-JP" altLang="en-US" sz="3600" b="1"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角丸四角形 33"/>
          <p:cNvSpPr/>
          <p:nvPr/>
        </p:nvSpPr>
        <p:spPr>
          <a:xfrm>
            <a:off x="1691680" y="1412776"/>
            <a:ext cx="6984776" cy="4320480"/>
          </a:xfrm>
          <a:prstGeom prst="roundRect">
            <a:avLst/>
          </a:prstGeom>
          <a:solidFill>
            <a:schemeClr val="accent2">
              <a:lumMod val="20000"/>
              <a:lumOff val="80000"/>
            </a:schemeClr>
          </a:solidFill>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sp>
        <p:nvSpPr>
          <p:cNvPr id="17" name="角丸四角形 16"/>
          <p:cNvSpPr/>
          <p:nvPr/>
        </p:nvSpPr>
        <p:spPr>
          <a:xfrm>
            <a:off x="3851920" y="612043"/>
            <a:ext cx="2088232" cy="360040"/>
          </a:xfrm>
          <a:prstGeom prst="roundRect">
            <a:avLst/>
          </a:prstGeom>
          <a:solidFill>
            <a:schemeClr val="accent2">
              <a:lumMod val="20000"/>
              <a:lumOff val="80000"/>
            </a:schemeClr>
          </a:solidFill>
          <a:ln>
            <a:solidFill>
              <a:schemeClr val="tx1"/>
            </a:solidFill>
          </a:ln>
        </p:spPr>
        <p:style>
          <a:lnRef idx="2">
            <a:schemeClr val="accent1"/>
          </a:lnRef>
          <a:fillRef idx="1">
            <a:schemeClr val="lt1"/>
          </a:fillRef>
          <a:effectRef idx="0">
            <a:schemeClr val="accent1"/>
          </a:effectRef>
          <a:fontRef idx="minor">
            <a:schemeClr val="dk1"/>
          </a:fontRef>
        </p:style>
        <p:txBody>
          <a:bodyPr lIns="91429" tIns="45714" rIns="91429" bIns="45714" rtlCol="0" anchor="ctr"/>
          <a:lstStyle/>
          <a:p>
            <a:pPr algn="ctr"/>
            <a:r>
              <a:rPr lang="ja-JP" altLang="en-US" b="1" dirty="0">
                <a:solidFill>
                  <a:schemeClr val="tx1"/>
                </a:solidFill>
                <a:latin typeface="游ゴシック" panose="020B0400000000000000" pitchFamily="50" charset="-128"/>
                <a:ea typeface="游ゴシック" panose="020B0400000000000000" pitchFamily="50" charset="-128"/>
              </a:rPr>
              <a:t>燕　市</a:t>
            </a:r>
            <a:endParaRPr kumimoji="1" lang="ja-JP" altLang="en-US" b="1" dirty="0">
              <a:solidFill>
                <a:schemeClr val="tx1"/>
              </a:solidFill>
              <a:latin typeface="游ゴシック" panose="020B0400000000000000" pitchFamily="50" charset="-128"/>
              <a:ea typeface="游ゴシック" panose="020B0400000000000000" pitchFamily="50" charset="-128"/>
            </a:endParaRPr>
          </a:p>
        </p:txBody>
      </p:sp>
      <p:sp>
        <p:nvSpPr>
          <p:cNvPr id="19" name="角丸四角形 18"/>
          <p:cNvSpPr/>
          <p:nvPr/>
        </p:nvSpPr>
        <p:spPr>
          <a:xfrm>
            <a:off x="2483768" y="1412776"/>
            <a:ext cx="4680520" cy="360040"/>
          </a:xfrm>
          <a:prstGeom prst="roundRect">
            <a:avLst/>
          </a:prstGeom>
          <a:noFill/>
          <a:ln>
            <a:noFill/>
          </a:ln>
        </p:spPr>
        <p:style>
          <a:lnRef idx="2">
            <a:schemeClr val="accent1"/>
          </a:lnRef>
          <a:fillRef idx="1">
            <a:schemeClr val="lt1"/>
          </a:fillRef>
          <a:effectRef idx="0">
            <a:schemeClr val="accent1"/>
          </a:effectRef>
          <a:fontRef idx="minor">
            <a:schemeClr val="dk1"/>
          </a:fontRef>
        </p:style>
        <p:txBody>
          <a:bodyPr lIns="91429" tIns="45714" rIns="91429" bIns="45714" rtlCol="0" anchor="ctr"/>
          <a:lstStyle/>
          <a:p>
            <a:pPr algn="ctr"/>
            <a:r>
              <a:rPr lang="ja-JP" altLang="en-US" b="1" dirty="0">
                <a:solidFill>
                  <a:schemeClr val="tx1"/>
                </a:solidFill>
                <a:latin typeface="游ゴシック" panose="020B0400000000000000" pitchFamily="50" charset="-128"/>
                <a:ea typeface="游ゴシック" panose="020B0400000000000000" pitchFamily="50" charset="-128"/>
              </a:rPr>
              <a:t>燕市</a:t>
            </a:r>
            <a:r>
              <a:rPr lang="ja-JP" altLang="en-US" b="1" dirty="0" err="1">
                <a:solidFill>
                  <a:schemeClr val="tx1"/>
                </a:solidFill>
                <a:latin typeface="游ゴシック" panose="020B0400000000000000" pitchFamily="50" charset="-128"/>
                <a:ea typeface="游ゴシック" panose="020B0400000000000000" pitchFamily="50" charset="-128"/>
              </a:rPr>
              <a:t>障がい</a:t>
            </a:r>
            <a:r>
              <a:rPr lang="ja-JP" altLang="en-US" b="1" dirty="0">
                <a:solidFill>
                  <a:schemeClr val="tx1"/>
                </a:solidFill>
                <a:latin typeface="游ゴシック" panose="020B0400000000000000" pitchFamily="50" charset="-128"/>
                <a:ea typeface="游ゴシック" panose="020B0400000000000000" pitchFamily="50" charset="-128"/>
              </a:rPr>
              <a:t>者自立支援協議会</a:t>
            </a:r>
            <a:endParaRPr kumimoji="1" lang="ja-JP" altLang="en-US" b="1" dirty="0">
              <a:solidFill>
                <a:schemeClr val="tx1"/>
              </a:solidFill>
              <a:latin typeface="游ゴシック" panose="020B0400000000000000" pitchFamily="50" charset="-128"/>
              <a:ea typeface="游ゴシック" panose="020B0400000000000000" pitchFamily="50" charset="-128"/>
            </a:endParaRPr>
          </a:p>
        </p:txBody>
      </p:sp>
      <p:sp>
        <p:nvSpPr>
          <p:cNvPr id="20" name="角丸四角形 19"/>
          <p:cNvSpPr/>
          <p:nvPr/>
        </p:nvSpPr>
        <p:spPr>
          <a:xfrm>
            <a:off x="1835696" y="1700808"/>
            <a:ext cx="6644096" cy="735941"/>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lIns="91429" tIns="45714" rIns="91429" bIns="45714" rtlCol="0" anchor="ctr"/>
          <a:lstStyle/>
          <a:p>
            <a:pPr algn="ctr"/>
            <a:r>
              <a:rPr lang="en-US" altLang="ja-JP" sz="1400" b="1" dirty="0">
                <a:solidFill>
                  <a:schemeClr val="tx1"/>
                </a:solidFill>
                <a:latin typeface="游ゴシック" panose="020B0400000000000000" pitchFamily="50" charset="-128"/>
                <a:ea typeface="游ゴシック" panose="020B0400000000000000" pitchFamily="50" charset="-128"/>
              </a:rPr>
              <a:t>【</a:t>
            </a:r>
            <a:r>
              <a:rPr lang="ja-JP" altLang="en-US" sz="1400" b="1" dirty="0">
                <a:solidFill>
                  <a:schemeClr val="tx1"/>
                </a:solidFill>
                <a:latin typeface="游ゴシック" panose="020B0400000000000000" pitchFamily="50" charset="-128"/>
                <a:ea typeface="游ゴシック" panose="020B0400000000000000" pitchFamily="50" charset="-128"/>
              </a:rPr>
              <a:t>全体会</a:t>
            </a:r>
            <a:r>
              <a:rPr lang="en-US" altLang="ja-JP" sz="1400" b="1" dirty="0">
                <a:solidFill>
                  <a:schemeClr val="tx1"/>
                </a:solidFill>
                <a:latin typeface="游ゴシック" panose="020B0400000000000000" pitchFamily="50" charset="-128"/>
                <a:ea typeface="游ゴシック" panose="020B0400000000000000" pitchFamily="50" charset="-128"/>
              </a:rPr>
              <a:t>】</a:t>
            </a:r>
          </a:p>
          <a:p>
            <a:r>
              <a:rPr kumimoji="1" lang="ja-JP" altLang="en-US" sz="1100" b="1" dirty="0">
                <a:solidFill>
                  <a:schemeClr val="tx1"/>
                </a:solidFill>
                <a:latin typeface="游ゴシック" panose="020B0400000000000000" pitchFamily="50" charset="-128"/>
                <a:ea typeface="游ゴシック" panose="020B0400000000000000" pitchFamily="50" charset="-128"/>
              </a:rPr>
              <a:t>運営会議で集約された情報・課題をもとに、委員で情報の共有や議題の協議を行います。協議会全体の意思確認の場となり、専門的見地から市の</a:t>
            </a:r>
            <a:r>
              <a:rPr kumimoji="1" lang="ja-JP" altLang="en-US" sz="1100" b="1" dirty="0" err="1">
                <a:solidFill>
                  <a:schemeClr val="tx1"/>
                </a:solidFill>
                <a:latin typeface="游ゴシック" panose="020B0400000000000000" pitchFamily="50" charset="-128"/>
                <a:ea typeface="游ゴシック" panose="020B0400000000000000" pitchFamily="50" charset="-128"/>
              </a:rPr>
              <a:t>障がい</a:t>
            </a:r>
            <a:r>
              <a:rPr kumimoji="1" lang="ja-JP" altLang="en-US" sz="1100" b="1" dirty="0">
                <a:solidFill>
                  <a:schemeClr val="tx1"/>
                </a:solidFill>
                <a:latin typeface="游ゴシック" panose="020B0400000000000000" pitchFamily="50" charset="-128"/>
                <a:ea typeface="游ゴシック" panose="020B0400000000000000" pitchFamily="50" charset="-128"/>
              </a:rPr>
              <a:t>福祉施策に関し提言することができます。</a:t>
            </a:r>
          </a:p>
        </p:txBody>
      </p:sp>
      <p:sp>
        <p:nvSpPr>
          <p:cNvPr id="23" name="角丸四角形 22"/>
          <p:cNvSpPr/>
          <p:nvPr/>
        </p:nvSpPr>
        <p:spPr>
          <a:xfrm>
            <a:off x="2411760" y="3789040"/>
            <a:ext cx="6120680" cy="144016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lIns="91429" tIns="45714" rIns="91429" bIns="45714" rtlCol="0" anchor="ctr"/>
          <a:lstStyle/>
          <a:p>
            <a:pPr algn="ctr"/>
            <a:endParaRPr lang="en-US" altLang="ja-JP" sz="1600" b="1" dirty="0">
              <a:solidFill>
                <a:schemeClr val="tx1"/>
              </a:solidFill>
              <a:latin typeface="游ゴシック" panose="020B0400000000000000" pitchFamily="50" charset="-128"/>
              <a:ea typeface="游ゴシック" panose="020B0400000000000000" pitchFamily="50" charset="-128"/>
            </a:endParaRPr>
          </a:p>
          <a:p>
            <a:pPr algn="ctr"/>
            <a:r>
              <a:rPr lang="en-US" altLang="ja-JP" sz="1400" b="1" dirty="0">
                <a:solidFill>
                  <a:schemeClr val="tx1"/>
                </a:solidFill>
                <a:latin typeface="游ゴシック" panose="020B0400000000000000" pitchFamily="50" charset="-128"/>
                <a:ea typeface="游ゴシック" panose="020B0400000000000000" pitchFamily="50" charset="-128"/>
              </a:rPr>
              <a:t>【</a:t>
            </a:r>
            <a:r>
              <a:rPr lang="ja-JP" altLang="en-US" sz="1400" b="1" dirty="0">
                <a:solidFill>
                  <a:schemeClr val="tx1"/>
                </a:solidFill>
                <a:latin typeface="游ゴシック" panose="020B0400000000000000" pitchFamily="50" charset="-128"/>
                <a:ea typeface="游ゴシック" panose="020B0400000000000000" pitchFamily="50" charset="-128"/>
              </a:rPr>
              <a:t>専門部会</a:t>
            </a:r>
            <a:r>
              <a:rPr lang="en-US" altLang="ja-JP" sz="1400" b="1" dirty="0">
                <a:solidFill>
                  <a:schemeClr val="tx1"/>
                </a:solidFill>
                <a:latin typeface="游ゴシック" panose="020B0400000000000000" pitchFamily="50" charset="-128"/>
                <a:ea typeface="游ゴシック" panose="020B0400000000000000" pitchFamily="50" charset="-128"/>
              </a:rPr>
              <a:t>】</a:t>
            </a:r>
          </a:p>
          <a:p>
            <a:r>
              <a:rPr lang="ja-JP" altLang="en-US" sz="1100" b="1" dirty="0">
                <a:solidFill>
                  <a:schemeClr val="tx1"/>
                </a:solidFill>
                <a:latin typeface="游ゴシック" panose="020B0400000000000000" pitchFamily="50" charset="-128"/>
                <a:ea typeface="游ゴシック" panose="020B0400000000000000" pitchFamily="50" charset="-128"/>
              </a:rPr>
              <a:t>地域に根付いた課題を解消するため、必要により中・長期的ビジョンに立って調査・分析をすることを目的に組織化されます。</a:t>
            </a:r>
            <a:endParaRPr lang="en-US" altLang="ja-JP" sz="1100" b="1" dirty="0">
              <a:solidFill>
                <a:schemeClr val="tx1"/>
              </a:solidFill>
              <a:latin typeface="游ゴシック" panose="020B0400000000000000" pitchFamily="50" charset="-128"/>
              <a:ea typeface="游ゴシック" panose="020B0400000000000000" pitchFamily="50" charset="-128"/>
            </a:endParaRPr>
          </a:p>
          <a:p>
            <a:endParaRPr lang="en-US" altLang="ja-JP" sz="1100" b="1" dirty="0">
              <a:solidFill>
                <a:schemeClr val="tx1"/>
              </a:solidFill>
              <a:latin typeface="游ゴシック" panose="020B0400000000000000" pitchFamily="50" charset="-128"/>
              <a:ea typeface="游ゴシック" panose="020B0400000000000000" pitchFamily="50" charset="-128"/>
            </a:endParaRPr>
          </a:p>
          <a:p>
            <a:endParaRPr lang="en-US" altLang="ja-JP" sz="1100" b="1" dirty="0">
              <a:solidFill>
                <a:schemeClr val="tx1"/>
              </a:solidFill>
              <a:latin typeface="游ゴシック" panose="020B0400000000000000" pitchFamily="50" charset="-128"/>
              <a:ea typeface="游ゴシック" panose="020B0400000000000000" pitchFamily="50" charset="-128"/>
            </a:endParaRPr>
          </a:p>
          <a:p>
            <a:endParaRPr lang="en-US" altLang="ja-JP" sz="1100" b="1" dirty="0">
              <a:solidFill>
                <a:schemeClr val="tx1"/>
              </a:solidFill>
              <a:latin typeface="游ゴシック" panose="020B0400000000000000" pitchFamily="50" charset="-128"/>
              <a:ea typeface="游ゴシック" panose="020B0400000000000000" pitchFamily="50" charset="-128"/>
            </a:endParaRPr>
          </a:p>
          <a:p>
            <a:endParaRPr lang="en-US" altLang="ja-JP" sz="1100" b="1" dirty="0">
              <a:solidFill>
                <a:schemeClr val="tx1"/>
              </a:solidFill>
              <a:latin typeface="游ゴシック" panose="020B0400000000000000" pitchFamily="50" charset="-128"/>
              <a:ea typeface="游ゴシック" panose="020B0400000000000000" pitchFamily="50" charset="-128"/>
            </a:endParaRPr>
          </a:p>
          <a:p>
            <a:endParaRPr lang="en-US" altLang="ja-JP" sz="1100" b="1" dirty="0">
              <a:solidFill>
                <a:schemeClr val="tx1"/>
              </a:solidFill>
              <a:latin typeface="游ゴシック" panose="020B0400000000000000" pitchFamily="50" charset="-128"/>
              <a:ea typeface="游ゴシック" panose="020B0400000000000000" pitchFamily="50" charset="-128"/>
            </a:endParaRPr>
          </a:p>
        </p:txBody>
      </p:sp>
      <p:sp>
        <p:nvSpPr>
          <p:cNvPr id="22" name="角丸四角形 21"/>
          <p:cNvSpPr/>
          <p:nvPr/>
        </p:nvSpPr>
        <p:spPr>
          <a:xfrm>
            <a:off x="2771800" y="2780928"/>
            <a:ext cx="4752528" cy="648072"/>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lIns="91429" tIns="45714" rIns="91429" bIns="45714" rtlCol="0" anchor="ctr"/>
          <a:lstStyle/>
          <a:p>
            <a:pPr algn="ctr"/>
            <a:r>
              <a:rPr lang="en-US" altLang="ja-JP" sz="1400" b="1" dirty="0">
                <a:solidFill>
                  <a:schemeClr val="tx1"/>
                </a:solidFill>
                <a:latin typeface="游ゴシック" panose="020B0400000000000000" pitchFamily="50" charset="-128"/>
                <a:ea typeface="游ゴシック" panose="020B0400000000000000" pitchFamily="50" charset="-128"/>
              </a:rPr>
              <a:t>【</a:t>
            </a:r>
            <a:r>
              <a:rPr lang="ja-JP" altLang="en-US" sz="1400" b="1" dirty="0">
                <a:solidFill>
                  <a:schemeClr val="tx1"/>
                </a:solidFill>
                <a:latin typeface="游ゴシック" panose="020B0400000000000000" pitchFamily="50" charset="-128"/>
                <a:ea typeface="游ゴシック" panose="020B0400000000000000" pitchFamily="50" charset="-128"/>
              </a:rPr>
              <a:t>運営会議</a:t>
            </a:r>
            <a:r>
              <a:rPr lang="en-US" altLang="ja-JP" sz="1400" b="1" dirty="0">
                <a:solidFill>
                  <a:schemeClr val="tx1"/>
                </a:solidFill>
                <a:latin typeface="游ゴシック" panose="020B0400000000000000" pitchFamily="50" charset="-128"/>
                <a:ea typeface="游ゴシック" panose="020B0400000000000000" pitchFamily="50" charset="-128"/>
              </a:rPr>
              <a:t>】</a:t>
            </a:r>
          </a:p>
          <a:p>
            <a:r>
              <a:rPr lang="ja-JP" altLang="en-US" sz="1100" b="1" dirty="0">
                <a:solidFill>
                  <a:schemeClr val="tx1"/>
                </a:solidFill>
                <a:latin typeface="游ゴシック" panose="020B0400000000000000" pitchFamily="50" charset="-128"/>
                <a:ea typeface="游ゴシック" panose="020B0400000000000000" pitchFamily="50" charset="-128"/>
              </a:rPr>
              <a:t>専門部会、相談支援機関連絡会及び個別支援会議などから上がってきた情報・課題を集約し、全体会の議題や提出資料の調整を行います。</a:t>
            </a:r>
            <a:endParaRPr lang="en-US" altLang="ja-JP" sz="1100" b="1" dirty="0">
              <a:solidFill>
                <a:schemeClr val="tx1"/>
              </a:solidFill>
              <a:latin typeface="游ゴシック" panose="020B0400000000000000" pitchFamily="50" charset="-128"/>
              <a:ea typeface="游ゴシック" panose="020B0400000000000000" pitchFamily="50" charset="-128"/>
            </a:endParaRPr>
          </a:p>
        </p:txBody>
      </p:sp>
      <p:sp>
        <p:nvSpPr>
          <p:cNvPr id="15" name="上下矢印 14"/>
          <p:cNvSpPr/>
          <p:nvPr/>
        </p:nvSpPr>
        <p:spPr>
          <a:xfrm>
            <a:off x="5148064" y="3429000"/>
            <a:ext cx="288032" cy="344644"/>
          </a:xfrm>
          <a:prstGeom prst="upDownArrow">
            <a:avLst>
              <a:gd name="adj1" fmla="val 42618"/>
              <a:gd name="adj2" fmla="val 50000"/>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上下矢印 15"/>
          <p:cNvSpPr/>
          <p:nvPr/>
        </p:nvSpPr>
        <p:spPr>
          <a:xfrm>
            <a:off x="3347864" y="3429000"/>
            <a:ext cx="288032" cy="344644"/>
          </a:xfrm>
          <a:prstGeom prst="upDownArrow">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上下矢印 23"/>
          <p:cNvSpPr/>
          <p:nvPr/>
        </p:nvSpPr>
        <p:spPr>
          <a:xfrm>
            <a:off x="4597629" y="983867"/>
            <a:ext cx="288032" cy="344644"/>
          </a:xfrm>
          <a:prstGeom prst="upDownArrow">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角丸四角形 24"/>
          <p:cNvSpPr/>
          <p:nvPr/>
        </p:nvSpPr>
        <p:spPr>
          <a:xfrm>
            <a:off x="120834" y="3918687"/>
            <a:ext cx="1528315" cy="1584176"/>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lIns="91429" tIns="45714" rIns="91429" bIns="45714" rtlCol="0" anchor="ctr"/>
          <a:lstStyle/>
          <a:p>
            <a:pPr algn="ctr"/>
            <a:r>
              <a:rPr kumimoji="1" lang="en-US" altLang="ja-JP" sz="1400" b="1" dirty="0">
                <a:solidFill>
                  <a:schemeClr val="tx1"/>
                </a:solidFill>
                <a:latin typeface="游ゴシック" panose="020B0400000000000000" pitchFamily="50" charset="-128"/>
                <a:ea typeface="游ゴシック" panose="020B0400000000000000" pitchFamily="50" charset="-128"/>
              </a:rPr>
              <a:t>【</a:t>
            </a:r>
            <a:r>
              <a:rPr kumimoji="1" lang="ja-JP" altLang="en-US" sz="1400" b="1" dirty="0">
                <a:solidFill>
                  <a:schemeClr val="tx1"/>
                </a:solidFill>
                <a:latin typeface="游ゴシック" panose="020B0400000000000000" pitchFamily="50" charset="-128"/>
                <a:ea typeface="游ゴシック" panose="020B0400000000000000" pitchFamily="50" charset="-128"/>
              </a:rPr>
              <a:t>相談支援機関連絡会</a:t>
            </a:r>
            <a:r>
              <a:rPr lang="en-US" altLang="ja-JP" sz="1400" b="1" dirty="0">
                <a:solidFill>
                  <a:schemeClr val="tx1"/>
                </a:solidFill>
                <a:latin typeface="游ゴシック" panose="020B0400000000000000" pitchFamily="50" charset="-128"/>
                <a:ea typeface="游ゴシック" panose="020B0400000000000000" pitchFamily="50" charset="-128"/>
              </a:rPr>
              <a:t>】</a:t>
            </a:r>
          </a:p>
          <a:p>
            <a:r>
              <a:rPr kumimoji="1" lang="ja-JP" altLang="en-US" sz="1100" b="1" dirty="0">
                <a:solidFill>
                  <a:schemeClr val="tx1"/>
                </a:solidFill>
                <a:latin typeface="游ゴシック" panose="020B0400000000000000" pitchFamily="50" charset="-128"/>
                <a:ea typeface="游ゴシック" panose="020B0400000000000000" pitchFamily="50" charset="-128"/>
              </a:rPr>
              <a:t>相談支援事業所が抱えている課題の共有や課題解決のための手法を検討します。</a:t>
            </a:r>
          </a:p>
        </p:txBody>
      </p:sp>
      <p:sp>
        <p:nvSpPr>
          <p:cNvPr id="27" name="角丸四角形 26"/>
          <p:cNvSpPr/>
          <p:nvPr/>
        </p:nvSpPr>
        <p:spPr>
          <a:xfrm>
            <a:off x="2159732" y="5885711"/>
            <a:ext cx="4644516" cy="789726"/>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lIns="91429" tIns="45714" rIns="91429" bIns="45714" rtlCol="0" anchor="ctr"/>
          <a:lstStyle/>
          <a:p>
            <a:r>
              <a:rPr lang="en-US" altLang="ja-JP" sz="1400" b="1" dirty="0">
                <a:solidFill>
                  <a:schemeClr val="tx1"/>
                </a:solidFill>
                <a:latin typeface="游ゴシック" panose="020B0400000000000000" pitchFamily="50" charset="-128"/>
                <a:ea typeface="游ゴシック" panose="020B0400000000000000" pitchFamily="50" charset="-128"/>
              </a:rPr>
              <a:t>【</a:t>
            </a:r>
            <a:r>
              <a:rPr lang="ja-JP" altLang="en-US" sz="1400" b="1" dirty="0">
                <a:solidFill>
                  <a:schemeClr val="tx1"/>
                </a:solidFill>
                <a:latin typeface="游ゴシック" panose="020B0400000000000000" pitchFamily="50" charset="-128"/>
                <a:ea typeface="游ゴシック" panose="020B0400000000000000" pitchFamily="50" charset="-128"/>
              </a:rPr>
              <a:t>個別支援会議</a:t>
            </a:r>
            <a:r>
              <a:rPr lang="en-US" altLang="ja-JP" sz="1400" b="1" dirty="0">
                <a:solidFill>
                  <a:schemeClr val="tx1"/>
                </a:solidFill>
                <a:latin typeface="游ゴシック" panose="020B0400000000000000" pitchFamily="50" charset="-128"/>
                <a:ea typeface="游ゴシック" panose="020B0400000000000000" pitchFamily="50" charset="-128"/>
              </a:rPr>
              <a:t>】</a:t>
            </a:r>
          </a:p>
          <a:p>
            <a:r>
              <a:rPr kumimoji="1" lang="ja-JP" altLang="en-US" sz="1100" b="1" dirty="0">
                <a:solidFill>
                  <a:schemeClr val="tx1"/>
                </a:solidFill>
                <a:latin typeface="游ゴシック" panose="020B0400000000000000" pitchFamily="50" charset="-128"/>
                <a:ea typeface="游ゴシック" panose="020B0400000000000000" pitchFamily="50" charset="-128"/>
              </a:rPr>
              <a:t>個々の相談内容やニーズに基づき、関係者が集まって具体的な支援の手立て・役割分担等を話し合い、支援体制の構築を行う会議です。</a:t>
            </a:r>
          </a:p>
        </p:txBody>
      </p:sp>
      <p:sp>
        <p:nvSpPr>
          <p:cNvPr id="30" name="下矢印 29"/>
          <p:cNvSpPr/>
          <p:nvPr/>
        </p:nvSpPr>
        <p:spPr>
          <a:xfrm rot="10800000">
            <a:off x="692141" y="3520361"/>
            <a:ext cx="428660" cy="363282"/>
          </a:xfrm>
          <a:prstGeom prst="downArrow">
            <a:avLst>
              <a:gd name="adj1" fmla="val 50000"/>
              <a:gd name="adj2" fmla="val 61315"/>
            </a:avLst>
          </a:prstGeom>
          <a:solidFill>
            <a:schemeClr val="tx2">
              <a:lumMod val="60000"/>
              <a:lumOff val="4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下矢印 31"/>
          <p:cNvSpPr/>
          <p:nvPr/>
        </p:nvSpPr>
        <p:spPr>
          <a:xfrm rot="10800000">
            <a:off x="4572000" y="2420888"/>
            <a:ext cx="360040" cy="360040"/>
          </a:xfrm>
          <a:prstGeom prst="downArrow">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下矢印 48"/>
          <p:cNvSpPr/>
          <p:nvPr/>
        </p:nvSpPr>
        <p:spPr>
          <a:xfrm rot="10800000">
            <a:off x="7740352" y="2405492"/>
            <a:ext cx="432048" cy="1368152"/>
          </a:xfrm>
          <a:prstGeom prst="downArrow">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上下矢印 50"/>
          <p:cNvSpPr/>
          <p:nvPr/>
        </p:nvSpPr>
        <p:spPr>
          <a:xfrm rot="7719494">
            <a:off x="1646954" y="5148397"/>
            <a:ext cx="295263" cy="1021270"/>
          </a:xfrm>
          <a:prstGeom prst="upDownArrow">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角丸四角形 32"/>
          <p:cNvSpPr/>
          <p:nvPr/>
        </p:nvSpPr>
        <p:spPr>
          <a:xfrm>
            <a:off x="120834" y="5877272"/>
            <a:ext cx="1800200" cy="432048"/>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29" tIns="45714" rIns="91429" bIns="45714" rtlCol="0" anchor="ctr"/>
          <a:lstStyle/>
          <a:p>
            <a:r>
              <a:rPr lang="ja-JP" altLang="en-US" sz="1100" b="1" dirty="0">
                <a:solidFill>
                  <a:schemeClr val="tx1"/>
                </a:solidFill>
                <a:latin typeface="游ゴシック" panose="020B0400000000000000" pitchFamily="50" charset="-128"/>
                <a:ea typeface="游ゴシック" panose="020B0400000000000000" pitchFamily="50" charset="-128"/>
              </a:rPr>
              <a:t>個別課題から地域課題・ニーズの掘り起し</a:t>
            </a:r>
            <a:endParaRPr kumimoji="1" lang="ja-JP" altLang="en-US" sz="1100" b="1" dirty="0">
              <a:solidFill>
                <a:schemeClr val="tx1"/>
              </a:solidFill>
              <a:latin typeface="游ゴシック" panose="020B0400000000000000" pitchFamily="50" charset="-128"/>
              <a:ea typeface="游ゴシック" panose="020B0400000000000000" pitchFamily="50" charset="-128"/>
            </a:endParaRPr>
          </a:p>
        </p:txBody>
      </p:sp>
      <p:cxnSp>
        <p:nvCxnSpPr>
          <p:cNvPr id="29" name="直線コネクタ 28"/>
          <p:cNvCxnSpPr>
            <a:stCxn id="45" idx="3"/>
            <a:endCxn id="13" idx="1"/>
          </p:cNvCxnSpPr>
          <p:nvPr/>
        </p:nvCxnSpPr>
        <p:spPr>
          <a:xfrm flipV="1">
            <a:off x="3936638" y="4689140"/>
            <a:ext cx="3208442" cy="3544"/>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0" name="角丸四角形 9"/>
          <p:cNvSpPr/>
          <p:nvPr/>
        </p:nvSpPr>
        <p:spPr>
          <a:xfrm>
            <a:off x="5592724" y="4509120"/>
            <a:ext cx="1467293" cy="360040"/>
          </a:xfrm>
          <a:prstGeom prst="roundRect">
            <a:avLst/>
          </a:prstGeom>
          <a:solidFill>
            <a:schemeClr val="tx2">
              <a:lumMod val="20000"/>
              <a:lumOff val="80000"/>
            </a:schemeClr>
          </a:solidFill>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lIns="91429" tIns="45714" rIns="91429" bIns="45714" rtlCol="0" anchor="ctr"/>
          <a:lstStyle/>
          <a:p>
            <a:pPr algn="ctr"/>
            <a:r>
              <a:rPr lang="ja-JP" altLang="en-US" sz="1000" b="1" dirty="0">
                <a:solidFill>
                  <a:schemeClr val="tx1"/>
                </a:solidFill>
                <a:latin typeface="游ゴシック" panose="020B0400000000000000" pitchFamily="50" charset="-128"/>
                <a:ea typeface="游ゴシック" panose="020B0400000000000000" pitchFamily="50" charset="-128"/>
              </a:rPr>
              <a:t>相談支援専門部会</a:t>
            </a:r>
            <a:endParaRPr kumimoji="1" lang="ja-JP" altLang="en-US" sz="1000" b="1" dirty="0">
              <a:solidFill>
                <a:schemeClr val="tx1"/>
              </a:solidFill>
              <a:latin typeface="游ゴシック" panose="020B0400000000000000" pitchFamily="50" charset="-128"/>
              <a:ea typeface="游ゴシック" panose="020B0400000000000000" pitchFamily="50" charset="-128"/>
            </a:endParaRPr>
          </a:p>
        </p:txBody>
      </p:sp>
      <p:sp>
        <p:nvSpPr>
          <p:cNvPr id="13" name="角丸四角形 12"/>
          <p:cNvSpPr/>
          <p:nvPr/>
        </p:nvSpPr>
        <p:spPr>
          <a:xfrm>
            <a:off x="7145080" y="4509120"/>
            <a:ext cx="1334712" cy="360040"/>
          </a:xfrm>
          <a:prstGeom prst="roundRect">
            <a:avLst/>
          </a:prstGeom>
          <a:solidFill>
            <a:schemeClr val="accent1">
              <a:lumMod val="20000"/>
              <a:lumOff val="80000"/>
            </a:schemeClr>
          </a:solidFill>
          <a:ln>
            <a:solidFill>
              <a:schemeClr val="accent5">
                <a:lumMod val="20000"/>
                <a:lumOff val="80000"/>
              </a:schemeClr>
            </a:solidFill>
          </a:ln>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lIns="91429" tIns="45714" rIns="91429" bIns="45714" rtlCol="0" anchor="ctr"/>
          <a:lstStyle/>
          <a:p>
            <a:pPr algn="ctr"/>
            <a:r>
              <a:rPr lang="ja-JP" altLang="en-US" sz="1000" b="1" dirty="0">
                <a:solidFill>
                  <a:schemeClr val="tx1"/>
                </a:solidFill>
                <a:latin typeface="游ゴシック" panose="020B0400000000000000" pitchFamily="50" charset="-128"/>
                <a:ea typeface="游ゴシック" panose="020B0400000000000000" pitchFamily="50" charset="-128"/>
              </a:rPr>
              <a:t>就労支援専門部会</a:t>
            </a:r>
            <a:endParaRPr kumimoji="1" lang="ja-JP" altLang="en-US" sz="1000" b="1" dirty="0">
              <a:solidFill>
                <a:schemeClr val="tx1"/>
              </a:solidFill>
              <a:latin typeface="游ゴシック" panose="020B0400000000000000" pitchFamily="50" charset="-128"/>
              <a:ea typeface="游ゴシック" panose="020B0400000000000000" pitchFamily="50" charset="-128"/>
            </a:endParaRPr>
          </a:p>
        </p:txBody>
      </p:sp>
      <p:sp>
        <p:nvSpPr>
          <p:cNvPr id="14" name="角丸四角形 13"/>
          <p:cNvSpPr/>
          <p:nvPr/>
        </p:nvSpPr>
        <p:spPr>
          <a:xfrm>
            <a:off x="4029740" y="4509121"/>
            <a:ext cx="1423810" cy="360040"/>
          </a:xfrm>
          <a:prstGeom prst="roundRect">
            <a:avLst/>
          </a:prstGeom>
          <a:solidFill>
            <a:schemeClr val="tx2">
              <a:lumMod val="20000"/>
              <a:lumOff val="80000"/>
            </a:schemeClr>
          </a:solidFill>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lIns="91429" tIns="45714" rIns="91429" bIns="45714" rtlCol="0" anchor="ctr"/>
          <a:lstStyle/>
          <a:p>
            <a:pPr algn="ctr"/>
            <a:r>
              <a:rPr lang="ja-JP" altLang="en-US" sz="1000" b="1" dirty="0">
                <a:solidFill>
                  <a:schemeClr val="tx1"/>
                </a:solidFill>
                <a:latin typeface="游ゴシック" panose="020B0400000000000000" pitchFamily="50" charset="-128"/>
                <a:ea typeface="游ゴシック" panose="020B0400000000000000" pitchFamily="50" charset="-128"/>
              </a:rPr>
              <a:t>療育支援専門部会</a:t>
            </a:r>
            <a:endParaRPr kumimoji="1" lang="ja-JP" altLang="en-US" sz="1000" b="1" dirty="0">
              <a:solidFill>
                <a:schemeClr val="tx1"/>
              </a:solidFill>
              <a:latin typeface="游ゴシック" panose="020B0400000000000000" pitchFamily="50" charset="-128"/>
              <a:ea typeface="游ゴシック" panose="020B0400000000000000" pitchFamily="50" charset="-128"/>
            </a:endParaRPr>
          </a:p>
        </p:txBody>
      </p:sp>
      <p:sp>
        <p:nvSpPr>
          <p:cNvPr id="31" name="円/楕円 30"/>
          <p:cNvSpPr/>
          <p:nvPr/>
        </p:nvSpPr>
        <p:spPr>
          <a:xfrm>
            <a:off x="3851920" y="4941168"/>
            <a:ext cx="2952328" cy="720080"/>
          </a:xfrm>
          <a:prstGeom prst="ellipse">
            <a:avLst/>
          </a:prstGeom>
          <a:solidFill>
            <a:schemeClr val="tx2">
              <a:lumMod val="20000"/>
              <a:lumOff val="80000"/>
            </a:schemeClr>
          </a:solidFill>
          <a:ln cmpd="sng">
            <a:solidFill>
              <a:schemeClr val="tx2">
                <a:lumMod val="60000"/>
                <a:lumOff val="40000"/>
              </a:schemeClr>
            </a:solidFill>
            <a:prstDash val="dash"/>
          </a:ln>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1000" b="1" dirty="0">
                <a:latin typeface="游ゴシック" panose="020B0400000000000000" pitchFamily="50" charset="-128"/>
                <a:ea typeface="游ゴシック" panose="020B0400000000000000" pitchFamily="50" charset="-128"/>
              </a:rPr>
              <a:t>【</a:t>
            </a:r>
            <a:r>
              <a:rPr lang="ja-JP" altLang="en-US" sz="1000" b="1" dirty="0">
                <a:latin typeface="游ゴシック" panose="020B0400000000000000" pitchFamily="50" charset="-128"/>
                <a:ea typeface="游ゴシック" panose="020B0400000000000000" pitchFamily="50" charset="-128"/>
              </a:rPr>
              <a:t>ワーキンググループ</a:t>
            </a:r>
            <a:r>
              <a:rPr lang="en-US" altLang="ja-JP" sz="1000" b="1" dirty="0">
                <a:latin typeface="游ゴシック" panose="020B0400000000000000" pitchFamily="50" charset="-128"/>
                <a:ea typeface="游ゴシック" panose="020B0400000000000000" pitchFamily="50" charset="-128"/>
              </a:rPr>
              <a:t>】</a:t>
            </a:r>
          </a:p>
          <a:p>
            <a:r>
              <a:rPr kumimoji="1" lang="ja-JP" altLang="en-US" sz="1000" b="1" dirty="0">
                <a:latin typeface="游ゴシック" panose="020B0400000000000000" pitchFamily="50" charset="-128"/>
                <a:ea typeface="游ゴシック" panose="020B0400000000000000" pitchFamily="50" charset="-128"/>
              </a:rPr>
              <a:t>課題に応じて専門的な調査・研究を行います。</a:t>
            </a:r>
          </a:p>
        </p:txBody>
      </p:sp>
      <p:sp>
        <p:nvSpPr>
          <p:cNvPr id="28" name="角丸四角形 27"/>
          <p:cNvSpPr/>
          <p:nvPr/>
        </p:nvSpPr>
        <p:spPr>
          <a:xfrm>
            <a:off x="120834" y="1720161"/>
            <a:ext cx="1498838" cy="180020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lIns="91429" tIns="45714" rIns="91429" bIns="45714" rtlCol="0" anchor="ctr"/>
          <a:lstStyle/>
          <a:p>
            <a:r>
              <a:rPr kumimoji="1" lang="en-US" altLang="ja-JP" sz="1400" b="1" dirty="0">
                <a:solidFill>
                  <a:schemeClr val="tx1"/>
                </a:solidFill>
                <a:latin typeface="游ゴシック" panose="020B0400000000000000" pitchFamily="50" charset="-128"/>
                <a:ea typeface="游ゴシック" panose="020B0400000000000000" pitchFamily="50" charset="-128"/>
              </a:rPr>
              <a:t>【</a:t>
            </a:r>
            <a:r>
              <a:rPr lang="ja-JP" altLang="en-US" sz="1400" b="1" dirty="0" err="1">
                <a:solidFill>
                  <a:schemeClr val="tx1"/>
                </a:solidFill>
                <a:latin typeface="游ゴシック" panose="020B0400000000000000" pitchFamily="50" charset="-128"/>
                <a:ea typeface="游ゴシック" panose="020B0400000000000000" pitchFamily="50" charset="-128"/>
              </a:rPr>
              <a:t>障がい</a:t>
            </a:r>
            <a:r>
              <a:rPr lang="ja-JP" altLang="en-US" sz="1400" b="1" dirty="0">
                <a:solidFill>
                  <a:schemeClr val="tx1"/>
                </a:solidFill>
                <a:latin typeface="游ゴシック" panose="020B0400000000000000" pitchFamily="50" charset="-128"/>
                <a:ea typeface="游ゴシック" panose="020B0400000000000000" pitchFamily="50" charset="-128"/>
              </a:rPr>
              <a:t>者基幹相談支援センター</a:t>
            </a:r>
            <a:r>
              <a:rPr lang="en-US" altLang="ja-JP" sz="1400" b="1" dirty="0">
                <a:solidFill>
                  <a:schemeClr val="tx1"/>
                </a:solidFill>
                <a:latin typeface="游ゴシック" panose="020B0400000000000000" pitchFamily="50" charset="-128"/>
                <a:ea typeface="游ゴシック" panose="020B0400000000000000" pitchFamily="50" charset="-128"/>
              </a:rPr>
              <a:t>】</a:t>
            </a:r>
          </a:p>
          <a:p>
            <a:r>
              <a:rPr lang="ja-JP" altLang="en-US" sz="1100" b="1" dirty="0">
                <a:solidFill>
                  <a:schemeClr val="tx1"/>
                </a:solidFill>
                <a:latin typeface="游ゴシック" panose="020B0400000000000000" pitchFamily="50" charset="-128"/>
                <a:ea typeface="游ゴシック" panose="020B0400000000000000" pitchFamily="50" charset="-128"/>
              </a:rPr>
              <a:t>連絡会であがった課題を精査し提案します。</a:t>
            </a:r>
            <a:endParaRPr kumimoji="1" lang="ja-JP" altLang="en-US" sz="1100" b="1" dirty="0">
              <a:solidFill>
                <a:schemeClr val="tx1"/>
              </a:solidFill>
              <a:latin typeface="游ゴシック" panose="020B0400000000000000" pitchFamily="50" charset="-128"/>
              <a:ea typeface="游ゴシック" panose="020B0400000000000000" pitchFamily="50" charset="-128"/>
            </a:endParaRPr>
          </a:p>
        </p:txBody>
      </p:sp>
      <p:sp>
        <p:nvSpPr>
          <p:cNvPr id="36" name="上下矢印 35"/>
          <p:cNvSpPr/>
          <p:nvPr/>
        </p:nvSpPr>
        <p:spPr>
          <a:xfrm rot="5400000">
            <a:off x="1969641" y="2194793"/>
            <a:ext cx="416186" cy="1188132"/>
          </a:xfrm>
          <a:prstGeom prst="upDownArrow">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上下矢印 36"/>
          <p:cNvSpPr/>
          <p:nvPr/>
        </p:nvSpPr>
        <p:spPr>
          <a:xfrm>
            <a:off x="6948264" y="3429000"/>
            <a:ext cx="288032" cy="344644"/>
          </a:xfrm>
          <a:prstGeom prst="upDownArrow">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上下矢印 17"/>
          <p:cNvSpPr/>
          <p:nvPr/>
        </p:nvSpPr>
        <p:spPr>
          <a:xfrm rot="5400000">
            <a:off x="1807622" y="3529082"/>
            <a:ext cx="416186" cy="792088"/>
          </a:xfrm>
          <a:prstGeom prst="upDownArrow">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角丸四角形 44"/>
          <p:cNvSpPr/>
          <p:nvPr/>
        </p:nvSpPr>
        <p:spPr>
          <a:xfrm>
            <a:off x="2512828" y="4512664"/>
            <a:ext cx="1423810" cy="360040"/>
          </a:xfrm>
          <a:prstGeom prst="roundRect">
            <a:avLst/>
          </a:prstGeom>
          <a:solidFill>
            <a:schemeClr val="tx2">
              <a:lumMod val="20000"/>
              <a:lumOff val="80000"/>
            </a:schemeClr>
          </a:solidFill>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lIns="91429" tIns="45714" rIns="91429" bIns="45714" rtlCol="0" anchor="ctr"/>
          <a:lstStyle/>
          <a:p>
            <a:pPr algn="ctr"/>
            <a:r>
              <a:rPr lang="ja-JP" altLang="en-US" sz="1000" b="1" dirty="0">
                <a:solidFill>
                  <a:schemeClr val="tx1"/>
                </a:solidFill>
                <a:latin typeface="游ゴシック" panose="020B0400000000000000" pitchFamily="50" charset="-128"/>
                <a:ea typeface="游ゴシック" panose="020B0400000000000000" pitchFamily="50" charset="-128"/>
              </a:rPr>
              <a:t>移動支援専門部会</a:t>
            </a:r>
            <a:endParaRPr kumimoji="1" lang="ja-JP" altLang="en-US" sz="1000" b="1" dirty="0">
              <a:solidFill>
                <a:schemeClr val="tx1"/>
              </a:solidFill>
              <a:latin typeface="游ゴシック" panose="020B0400000000000000" pitchFamily="50" charset="-128"/>
              <a:ea typeface="游ゴシック" panose="020B0400000000000000" pitchFamily="50" charset="-128"/>
            </a:endParaRPr>
          </a:p>
        </p:txBody>
      </p:sp>
      <p:sp>
        <p:nvSpPr>
          <p:cNvPr id="40" name="角丸四角形 12"/>
          <p:cNvSpPr/>
          <p:nvPr/>
        </p:nvSpPr>
        <p:spPr>
          <a:xfrm>
            <a:off x="6948264" y="5836365"/>
            <a:ext cx="1800199" cy="697420"/>
          </a:xfrm>
          <a:prstGeom prst="roundRect">
            <a:avLst/>
          </a:prstGeom>
          <a:solidFill>
            <a:schemeClr val="bg1"/>
          </a:solidFill>
          <a:ln>
            <a:solidFill>
              <a:schemeClr val="accent5"/>
            </a:solidFill>
          </a:ln>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lIns="91429" tIns="45714" rIns="91429" bIns="45714" rtlCol="0" anchor="ctr"/>
          <a:lstStyle/>
          <a:p>
            <a:pPr algn="ctr"/>
            <a:r>
              <a:rPr lang="ja-JP" altLang="en-US" sz="1000" b="1" dirty="0">
                <a:solidFill>
                  <a:schemeClr val="tx1"/>
                </a:solidFill>
                <a:latin typeface="游ゴシック" panose="020B0400000000000000" pitchFamily="50" charset="-128"/>
                <a:ea typeface="游ゴシック" panose="020B0400000000000000" pitchFamily="50" charset="-128"/>
              </a:rPr>
              <a:t>（就労系サービス事業所</a:t>
            </a:r>
            <a:endParaRPr lang="en-US" altLang="ja-JP" sz="1000" b="1" dirty="0">
              <a:solidFill>
                <a:schemeClr val="tx1"/>
              </a:solidFill>
              <a:latin typeface="游ゴシック" panose="020B0400000000000000" pitchFamily="50" charset="-128"/>
              <a:ea typeface="游ゴシック" panose="020B0400000000000000" pitchFamily="50" charset="-128"/>
            </a:endParaRPr>
          </a:p>
          <a:p>
            <a:pPr algn="ctr"/>
            <a:r>
              <a:rPr lang="ja-JP" altLang="en-US" sz="1000" b="1" dirty="0">
                <a:solidFill>
                  <a:schemeClr val="tx1"/>
                </a:solidFill>
                <a:latin typeface="游ゴシック" panose="020B0400000000000000" pitchFamily="50" charset="-128"/>
                <a:ea typeface="游ゴシック" panose="020B0400000000000000" pitchFamily="50" charset="-128"/>
              </a:rPr>
              <a:t>情報交換会）</a:t>
            </a:r>
            <a:endParaRPr lang="en-US" altLang="ja-JP" sz="1000" b="1" dirty="0">
              <a:solidFill>
                <a:schemeClr val="tx1"/>
              </a:solidFill>
              <a:latin typeface="游ゴシック" panose="020B0400000000000000" pitchFamily="50" charset="-128"/>
              <a:ea typeface="游ゴシック" panose="020B0400000000000000" pitchFamily="50" charset="-128"/>
            </a:endParaRPr>
          </a:p>
          <a:p>
            <a:pPr algn="ctr"/>
            <a:r>
              <a:rPr kumimoji="1" lang="en-US" altLang="ja-JP" sz="1000" b="1" dirty="0">
                <a:solidFill>
                  <a:schemeClr val="tx1"/>
                </a:solidFill>
                <a:latin typeface="游ゴシック" panose="020B0400000000000000" pitchFamily="50" charset="-128"/>
                <a:ea typeface="游ゴシック" panose="020B0400000000000000" pitchFamily="50" charset="-128"/>
              </a:rPr>
              <a:t>※</a:t>
            </a:r>
            <a:r>
              <a:rPr kumimoji="1" lang="ja-JP" altLang="en-US" sz="1000" b="1" dirty="0">
                <a:solidFill>
                  <a:schemeClr val="tx1"/>
                </a:solidFill>
                <a:latin typeface="游ゴシック" panose="020B0400000000000000" pitchFamily="50" charset="-128"/>
                <a:ea typeface="游ゴシック" panose="020B0400000000000000" pitchFamily="50" charset="-128"/>
              </a:rPr>
              <a:t>任意の会</a:t>
            </a:r>
          </a:p>
        </p:txBody>
      </p:sp>
      <p:sp>
        <p:nvSpPr>
          <p:cNvPr id="41" name="上下矢印 50"/>
          <p:cNvSpPr/>
          <p:nvPr/>
        </p:nvSpPr>
        <p:spPr>
          <a:xfrm rot="10800000" flipH="1">
            <a:off x="7643386" y="4941167"/>
            <a:ext cx="432629" cy="876353"/>
          </a:xfrm>
          <a:prstGeom prst="upDownArrow">
            <a:avLst/>
          </a:prstGeom>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cxnSp>
        <p:nvCxnSpPr>
          <p:cNvPr id="38" name="直線コネクタ 37"/>
          <p:cNvCxnSpPr/>
          <p:nvPr/>
        </p:nvCxnSpPr>
        <p:spPr>
          <a:xfrm>
            <a:off x="21513" y="455933"/>
            <a:ext cx="9100969" cy="0"/>
          </a:xfrm>
          <a:prstGeom prst="line">
            <a:avLst/>
          </a:prstGeom>
          <a:ln w="63500" cmpd="tri">
            <a:solidFill>
              <a:srgbClr val="7030A0"/>
            </a:solidFill>
          </a:ln>
        </p:spPr>
        <p:style>
          <a:lnRef idx="1">
            <a:schemeClr val="accent1"/>
          </a:lnRef>
          <a:fillRef idx="0">
            <a:schemeClr val="accent1"/>
          </a:fillRef>
          <a:effectRef idx="0">
            <a:schemeClr val="accent1"/>
          </a:effectRef>
          <a:fontRef idx="minor">
            <a:schemeClr val="tx1"/>
          </a:fontRef>
        </p:style>
      </p:cxnSp>
      <p:sp>
        <p:nvSpPr>
          <p:cNvPr id="42" name="タイトル 4"/>
          <p:cNvSpPr>
            <a:spLocks noGrp="1"/>
          </p:cNvSpPr>
          <p:nvPr>
            <p:ph type="title"/>
          </p:nvPr>
        </p:nvSpPr>
        <p:spPr>
          <a:xfrm>
            <a:off x="367190" y="-83433"/>
            <a:ext cx="8229600" cy="576064"/>
          </a:xfrm>
        </p:spPr>
        <p:txBody>
          <a:bodyPr>
            <a:normAutofit/>
          </a:bodyPr>
          <a:lstStyle/>
          <a:p>
            <a:r>
              <a:rPr kumimoji="1" lang="en-US" altLang="ja-JP" sz="2800" dirty="0"/>
              <a:t>【</a:t>
            </a:r>
            <a:r>
              <a:rPr lang="ja-JP" altLang="en-US" sz="2800" dirty="0"/>
              <a:t>参　考</a:t>
            </a:r>
            <a:r>
              <a:rPr lang="en-US" altLang="ja-JP" sz="2800" dirty="0"/>
              <a:t>】</a:t>
            </a:r>
            <a:r>
              <a:rPr lang="ja-JP" altLang="en-US" sz="2800" dirty="0"/>
              <a:t>　</a:t>
            </a:r>
            <a:r>
              <a:rPr kumimoji="1" lang="ja-JP" altLang="en-US" sz="2800" dirty="0"/>
              <a:t>燕市障がい者自立支援協議会</a:t>
            </a:r>
            <a:r>
              <a:rPr lang="ja-JP" altLang="en-US" sz="2800" dirty="0"/>
              <a:t>体制図</a:t>
            </a:r>
            <a:endParaRPr kumimoji="1" lang="ja-JP" altLang="en-US" sz="2800" dirty="0"/>
          </a:p>
        </p:txBody>
      </p:sp>
    </p:spTree>
    <p:extLst>
      <p:ext uri="{BB962C8B-B14F-4D97-AF65-F5344CB8AC3E}">
        <p14:creationId xmlns:p14="http://schemas.microsoft.com/office/powerpoint/2010/main" val="124201465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369</TotalTime>
  <Words>295</Words>
  <Application>Microsoft Office PowerPoint</Application>
  <PresentationFormat>画面に合わせる (4:3)</PresentationFormat>
  <Paragraphs>43</Paragraphs>
  <Slides>3</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vt:i4>
      </vt:variant>
    </vt:vector>
  </HeadingPairs>
  <TitlesOfParts>
    <vt:vector size="9" baseType="lpstr">
      <vt:lpstr>ＭＳ Ｐゴシック</vt:lpstr>
      <vt:lpstr>游ゴシック</vt:lpstr>
      <vt:lpstr>游ゴシック Medium</vt:lpstr>
      <vt:lpstr>Arial</vt:lpstr>
      <vt:lpstr>Calibri</vt:lpstr>
      <vt:lpstr>Office テーマ</vt:lpstr>
      <vt:lpstr>自立支援協議会とは</vt:lpstr>
      <vt:lpstr>PowerPoint プレゼンテーション</vt:lpstr>
      <vt:lpstr>【参　考】　燕市障がい者自立支援協議会体制図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平成３１年度燕市障がい者自立支援協議会 運営方針（案）</dc:title>
  <dc:creator>笠原　芳和</dc:creator>
  <cp:lastModifiedBy>笠原　芳和</cp:lastModifiedBy>
  <cp:revision>60</cp:revision>
  <cp:lastPrinted>2019-03-13T04:17:35Z</cp:lastPrinted>
  <dcterms:modified xsi:type="dcterms:W3CDTF">2019-04-10T06:09:41Z</dcterms:modified>
</cp:coreProperties>
</file>