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2"/>
  </p:notesMasterIdLst>
  <p:handoutMasterIdLst>
    <p:handoutMasterId r:id="rId13"/>
  </p:handoutMasterIdLst>
  <p:sldIdLst>
    <p:sldId id="295" r:id="rId2"/>
    <p:sldId id="356" r:id="rId3"/>
    <p:sldId id="357" r:id="rId4"/>
    <p:sldId id="347" r:id="rId5"/>
    <p:sldId id="348" r:id="rId6"/>
    <p:sldId id="349" r:id="rId7"/>
    <p:sldId id="350" r:id="rId8"/>
    <p:sldId id="351" r:id="rId9"/>
    <p:sldId id="354" r:id="rId10"/>
    <p:sldId id="355" r:id="rId11"/>
  </p:sldIdLst>
  <p:sldSz cx="9144000" cy="6858000" type="screen4x3"/>
  <p:notesSz cx="6735763" cy="9866313"/>
  <p:defaultTextStyle>
    <a:defPPr>
      <a:defRPr lang="ja-JP"/>
    </a:defPPr>
    <a:lvl1pPr marL="0" algn="l" defTabSz="914288" rtl="0" eaLnBrk="1" latinLnBrk="0" hangingPunct="1">
      <a:defRPr kumimoji="1" sz="1800" kern="1200">
        <a:solidFill>
          <a:schemeClr val="tx1"/>
        </a:solidFill>
        <a:latin typeface="+mn-lt"/>
        <a:ea typeface="+mn-ea"/>
        <a:cs typeface="+mn-cs"/>
      </a:defRPr>
    </a:lvl1pPr>
    <a:lvl2pPr marL="457143" algn="l" defTabSz="914288" rtl="0" eaLnBrk="1" latinLnBrk="0" hangingPunct="1">
      <a:defRPr kumimoji="1" sz="1800" kern="1200">
        <a:solidFill>
          <a:schemeClr val="tx1"/>
        </a:solidFill>
        <a:latin typeface="+mn-lt"/>
        <a:ea typeface="+mn-ea"/>
        <a:cs typeface="+mn-cs"/>
      </a:defRPr>
    </a:lvl2pPr>
    <a:lvl3pPr marL="914288" algn="l" defTabSz="914288" rtl="0" eaLnBrk="1" latinLnBrk="0" hangingPunct="1">
      <a:defRPr kumimoji="1" sz="1800" kern="1200">
        <a:solidFill>
          <a:schemeClr val="tx1"/>
        </a:solidFill>
        <a:latin typeface="+mn-lt"/>
        <a:ea typeface="+mn-ea"/>
        <a:cs typeface="+mn-cs"/>
      </a:defRPr>
    </a:lvl3pPr>
    <a:lvl4pPr marL="1371430" algn="l" defTabSz="914288" rtl="0" eaLnBrk="1" latinLnBrk="0" hangingPunct="1">
      <a:defRPr kumimoji="1" sz="1800" kern="1200">
        <a:solidFill>
          <a:schemeClr val="tx1"/>
        </a:solidFill>
        <a:latin typeface="+mn-lt"/>
        <a:ea typeface="+mn-ea"/>
        <a:cs typeface="+mn-cs"/>
      </a:defRPr>
    </a:lvl4pPr>
    <a:lvl5pPr marL="1828575" algn="l" defTabSz="914288" rtl="0" eaLnBrk="1" latinLnBrk="0" hangingPunct="1">
      <a:defRPr kumimoji="1" sz="1800" kern="1200">
        <a:solidFill>
          <a:schemeClr val="tx1"/>
        </a:solidFill>
        <a:latin typeface="+mn-lt"/>
        <a:ea typeface="+mn-ea"/>
        <a:cs typeface="+mn-cs"/>
      </a:defRPr>
    </a:lvl5pPr>
    <a:lvl6pPr marL="2285718" algn="l" defTabSz="914288" rtl="0" eaLnBrk="1" latinLnBrk="0" hangingPunct="1">
      <a:defRPr kumimoji="1" sz="1800" kern="1200">
        <a:solidFill>
          <a:schemeClr val="tx1"/>
        </a:solidFill>
        <a:latin typeface="+mn-lt"/>
        <a:ea typeface="+mn-ea"/>
        <a:cs typeface="+mn-cs"/>
      </a:defRPr>
    </a:lvl6pPr>
    <a:lvl7pPr marL="2742862" algn="l" defTabSz="914288" rtl="0" eaLnBrk="1" latinLnBrk="0" hangingPunct="1">
      <a:defRPr kumimoji="1" sz="1800" kern="1200">
        <a:solidFill>
          <a:schemeClr val="tx1"/>
        </a:solidFill>
        <a:latin typeface="+mn-lt"/>
        <a:ea typeface="+mn-ea"/>
        <a:cs typeface="+mn-cs"/>
      </a:defRPr>
    </a:lvl7pPr>
    <a:lvl8pPr marL="3200006" algn="l" defTabSz="914288" rtl="0" eaLnBrk="1" latinLnBrk="0" hangingPunct="1">
      <a:defRPr kumimoji="1" sz="1800" kern="1200">
        <a:solidFill>
          <a:schemeClr val="tx1"/>
        </a:solidFill>
        <a:latin typeface="+mn-lt"/>
        <a:ea typeface="+mn-ea"/>
        <a:cs typeface="+mn-cs"/>
      </a:defRPr>
    </a:lvl8pPr>
    <a:lvl9pPr marL="3657149" algn="l" defTabSz="91428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10F6"/>
    <a:srgbClr val="FC10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0" autoAdjust="0"/>
    <p:restoredTop sz="94270" autoAdjust="0"/>
  </p:normalViewPr>
  <p:slideViewPr>
    <p:cSldViewPr snapToGrid="0">
      <p:cViewPr varScale="1">
        <p:scale>
          <a:sx n="72" d="100"/>
          <a:sy n="72" d="100"/>
        </p:scale>
        <p:origin x="13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5"/>
            <a:ext cx="2919565" cy="493869"/>
          </a:xfrm>
          <a:prstGeom prst="rect">
            <a:avLst/>
          </a:prstGeom>
        </p:spPr>
        <p:txBody>
          <a:bodyPr vert="horz" lIns="90729" tIns="45366" rIns="90729" bIns="4536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631" y="5"/>
            <a:ext cx="2919565" cy="493869"/>
          </a:xfrm>
          <a:prstGeom prst="rect">
            <a:avLst/>
          </a:prstGeom>
        </p:spPr>
        <p:txBody>
          <a:bodyPr vert="horz" lIns="90729" tIns="45366" rIns="90729" bIns="45366" rtlCol="0"/>
          <a:lstStyle>
            <a:lvl1pPr algn="r">
              <a:defRPr sz="1200"/>
            </a:lvl1pPr>
          </a:lstStyle>
          <a:p>
            <a:fld id="{24CC8B5A-BF11-4CCD-A8DC-E02EE474B88D}" type="datetimeFigureOut">
              <a:rPr kumimoji="1" lang="ja-JP" altLang="en-US" smtClean="0"/>
              <a:pPr/>
              <a:t>2019/4/26</a:t>
            </a:fld>
            <a:endParaRPr kumimoji="1" lang="ja-JP" altLang="en-US"/>
          </a:p>
        </p:txBody>
      </p:sp>
      <p:sp>
        <p:nvSpPr>
          <p:cNvPr id="4" name="フッター プレースホルダ 3"/>
          <p:cNvSpPr>
            <a:spLocks noGrp="1"/>
          </p:cNvSpPr>
          <p:nvPr>
            <p:ph type="ftr" sz="quarter" idx="2"/>
          </p:nvPr>
        </p:nvSpPr>
        <p:spPr>
          <a:xfrm>
            <a:off x="6" y="9370868"/>
            <a:ext cx="2919565" cy="493868"/>
          </a:xfrm>
          <a:prstGeom prst="rect">
            <a:avLst/>
          </a:prstGeom>
        </p:spPr>
        <p:txBody>
          <a:bodyPr vert="horz" lIns="90729" tIns="45366" rIns="90729" bIns="4536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631" y="9370868"/>
            <a:ext cx="2919565" cy="493868"/>
          </a:xfrm>
          <a:prstGeom prst="rect">
            <a:avLst/>
          </a:prstGeom>
        </p:spPr>
        <p:txBody>
          <a:bodyPr vert="horz" lIns="90729" tIns="45366" rIns="90729" bIns="45366" rtlCol="0" anchor="b"/>
          <a:lstStyle>
            <a:lvl1pPr algn="r">
              <a:defRPr sz="1200"/>
            </a:lvl1pPr>
          </a:lstStyle>
          <a:p>
            <a:fld id="{33C953E3-EAC2-46F9-B4B5-8EFF6BA5A25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5"/>
            <a:ext cx="2919565" cy="493869"/>
          </a:xfrm>
          <a:prstGeom prst="rect">
            <a:avLst/>
          </a:prstGeom>
        </p:spPr>
        <p:txBody>
          <a:bodyPr vert="horz" lIns="90729" tIns="45366" rIns="90729" bIns="45366" rtlCol="0"/>
          <a:lstStyle>
            <a:lvl1pPr algn="l">
              <a:defRPr sz="1200"/>
            </a:lvl1pPr>
          </a:lstStyle>
          <a:p>
            <a:endParaRPr kumimoji="1" lang="ja-JP" altLang="en-US"/>
          </a:p>
        </p:txBody>
      </p:sp>
      <p:sp>
        <p:nvSpPr>
          <p:cNvPr id="3" name="日付プレースホルダ 2"/>
          <p:cNvSpPr>
            <a:spLocks noGrp="1"/>
          </p:cNvSpPr>
          <p:nvPr>
            <p:ph type="dt" idx="1"/>
          </p:nvPr>
        </p:nvSpPr>
        <p:spPr>
          <a:xfrm>
            <a:off x="3814631" y="5"/>
            <a:ext cx="2919565" cy="493869"/>
          </a:xfrm>
          <a:prstGeom prst="rect">
            <a:avLst/>
          </a:prstGeom>
        </p:spPr>
        <p:txBody>
          <a:bodyPr vert="horz" lIns="90729" tIns="45366" rIns="90729" bIns="45366" rtlCol="0"/>
          <a:lstStyle>
            <a:lvl1pPr algn="r">
              <a:defRPr sz="1200"/>
            </a:lvl1pPr>
          </a:lstStyle>
          <a:p>
            <a:fld id="{9371F4C6-A848-410F-9DD2-7BFD62645771}" type="datetimeFigureOut">
              <a:rPr kumimoji="1" lang="ja-JP" altLang="en-US" smtClean="0"/>
              <a:pPr/>
              <a:t>2019/4/26</a:t>
            </a:fld>
            <a:endParaRPr kumimoji="1" lang="ja-JP" altLang="en-US"/>
          </a:p>
        </p:txBody>
      </p:sp>
      <p:sp>
        <p:nvSpPr>
          <p:cNvPr id="4" name="スライド イメージ プレースホルダ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0729" tIns="45366" rIns="90729" bIns="45366" rtlCol="0" anchor="ctr"/>
          <a:lstStyle/>
          <a:p>
            <a:endParaRPr lang="ja-JP" altLang="en-US"/>
          </a:p>
        </p:txBody>
      </p:sp>
      <p:sp>
        <p:nvSpPr>
          <p:cNvPr id="5" name="ノート プレースホルダ 4"/>
          <p:cNvSpPr>
            <a:spLocks noGrp="1"/>
          </p:cNvSpPr>
          <p:nvPr>
            <p:ph type="body" sz="quarter" idx="3"/>
          </p:nvPr>
        </p:nvSpPr>
        <p:spPr>
          <a:xfrm>
            <a:off x="673262" y="4686223"/>
            <a:ext cx="5389240" cy="4440077"/>
          </a:xfrm>
          <a:prstGeom prst="rect">
            <a:avLst/>
          </a:prstGeom>
        </p:spPr>
        <p:txBody>
          <a:bodyPr vert="horz" lIns="90729" tIns="45366" rIns="90729" bIns="4536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6" y="9370868"/>
            <a:ext cx="2919565" cy="493868"/>
          </a:xfrm>
          <a:prstGeom prst="rect">
            <a:avLst/>
          </a:prstGeom>
        </p:spPr>
        <p:txBody>
          <a:bodyPr vert="horz" lIns="90729" tIns="45366" rIns="90729" bIns="4536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631" y="9370868"/>
            <a:ext cx="2919565" cy="493868"/>
          </a:xfrm>
          <a:prstGeom prst="rect">
            <a:avLst/>
          </a:prstGeom>
        </p:spPr>
        <p:txBody>
          <a:bodyPr vert="horz" lIns="90729" tIns="45366" rIns="90729" bIns="45366" rtlCol="0" anchor="b"/>
          <a:lstStyle>
            <a:lvl1pPr algn="r">
              <a:defRPr sz="1200"/>
            </a:lvl1pPr>
          </a:lstStyle>
          <a:p>
            <a:fld id="{E3FFAE9C-0E06-4FD3-8E13-6F67B6176F6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3FFAE9C-0E06-4FD3-8E13-6F67B6176F6D}"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95FC51E-1D08-4186-A7DC-3C14FC5D7AEE}" type="datetime1">
              <a:rPr kumimoji="1" lang="ja-JP" altLang="en-US" smtClean="0"/>
              <a:pPr/>
              <a:t>2019/4/26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70DDED2-CBF7-4347-A890-EBAAFA8310A7}" type="datetime1">
              <a:rPr kumimoji="1" lang="ja-JP" altLang="en-US" smtClean="0"/>
              <a:pPr/>
              <a:t>2019/4/26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50CAE18-A791-42C0-8672-D9F1A0A86F96}" type="datetime1">
              <a:rPr kumimoji="1" lang="ja-JP" altLang="en-US" smtClean="0"/>
              <a:pPr/>
              <a:t>2019/4/26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8E7049-E41A-41CA-B3C8-102AC695FB37}" type="datetime1">
              <a:rPr kumimoji="1" lang="ja-JP" altLang="en-US" smtClean="0"/>
              <a:pPr/>
              <a:t>2019/4/26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D08C6B9-8901-4A20-8F7A-E079F726D88E}" type="datetime1">
              <a:rPr kumimoji="1" lang="ja-JP" altLang="en-US" smtClean="0"/>
              <a:pPr/>
              <a:t>2019/4/26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37D21E0-E414-4988-B036-E51828BF38C3}" type="datetime1">
              <a:rPr kumimoji="1" lang="ja-JP" altLang="en-US" smtClean="0"/>
              <a:pPr/>
              <a:t>2019/4/26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B27E0EF-76E1-4603-AAE0-AE167FDD85C3}" type="datetime1">
              <a:rPr kumimoji="1" lang="ja-JP" altLang="en-US" smtClean="0"/>
              <a:pPr/>
              <a:t>2019/4/26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FD9F43B-9BB6-47B9-B5EA-CAFCCFE11185}" type="datetime1">
              <a:rPr kumimoji="1" lang="ja-JP" altLang="en-US" smtClean="0"/>
              <a:pPr/>
              <a:t>2019/4/26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D53007B-46BD-44B4-A8CA-0F5ED85744DA}" type="datetime1">
              <a:rPr kumimoji="1" lang="ja-JP" altLang="en-US" smtClean="0"/>
              <a:pPr/>
              <a:t>2019/4/26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11A6617-7540-4B55-937E-153452B74565}" type="datetime1">
              <a:rPr kumimoji="1" lang="ja-JP" altLang="en-US" smtClean="0"/>
              <a:pPr/>
              <a:t>2019/4/26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AA36FF0A-A8AA-4939-A451-63C664C62DC1}" type="datetime1">
              <a:rPr kumimoji="1" lang="ja-JP" altLang="en-US" smtClean="0"/>
              <a:pPr/>
              <a:t>2019/4/26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0BCE3-60AA-4501-AEFE-C747242E1E0F}" type="datetime1">
              <a:rPr kumimoji="1" lang="ja-JP" altLang="en-US" smtClean="0"/>
              <a:pPr/>
              <a:t>2019/4/26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A79B7-AC5D-45EF-8A9A-C1509C7557E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9699" y="1318999"/>
            <a:ext cx="8537943" cy="2911381"/>
          </a:xfrm>
        </p:spPr>
        <p:txBody>
          <a:bodyPr rtlCol="0">
            <a:normAutofit/>
          </a:bodyPr>
          <a:lstStyle/>
          <a:p>
            <a:pPr eaLnBrk="1" fontAlgn="auto" hangingPunct="1">
              <a:spcAft>
                <a:spcPts val="0"/>
              </a:spcAft>
              <a:defRPr/>
            </a:pPr>
            <a:r>
              <a:rPr lang="ja-JP" altLang="en-US" sz="3600" dirty="0"/>
              <a:t>燕市</a:t>
            </a:r>
            <a:r>
              <a:rPr lang="ja-JP" altLang="en-US" sz="3600" dirty="0" err="1"/>
              <a:t>障がい</a:t>
            </a:r>
            <a:r>
              <a:rPr lang="ja-JP" altLang="en-US" sz="3600" dirty="0"/>
              <a:t>者基本計画</a:t>
            </a:r>
            <a:br>
              <a:rPr lang="en-US" altLang="ja-JP" sz="3600" dirty="0"/>
            </a:br>
            <a:r>
              <a:rPr lang="ja-JP" altLang="en-US" sz="3600" dirty="0"/>
              <a:t>燕市第</a:t>
            </a:r>
            <a:r>
              <a:rPr lang="en-US" altLang="ja-JP" sz="3600" dirty="0"/>
              <a:t>5</a:t>
            </a:r>
            <a:r>
              <a:rPr lang="ja-JP" altLang="en-US" sz="3600" dirty="0" err="1"/>
              <a:t>期障がい</a:t>
            </a:r>
            <a:r>
              <a:rPr lang="ja-JP" altLang="en-US" sz="3600" dirty="0"/>
              <a:t>福祉計画</a:t>
            </a:r>
            <a:br>
              <a:rPr lang="en-US" altLang="ja-JP" sz="3600" dirty="0"/>
            </a:br>
            <a:r>
              <a:rPr lang="ja-JP" altLang="en-US" sz="3600" dirty="0"/>
              <a:t>燕市第</a:t>
            </a:r>
            <a:r>
              <a:rPr lang="en-US" altLang="ja-JP" sz="3600" dirty="0"/>
              <a:t>1</a:t>
            </a:r>
            <a:r>
              <a:rPr lang="ja-JP" altLang="en-US" sz="3600" dirty="0" err="1"/>
              <a:t>期障がい</a:t>
            </a:r>
            <a:r>
              <a:rPr lang="ja-JP" altLang="en-US" sz="3600" dirty="0"/>
              <a:t>児福祉計画</a:t>
            </a:r>
            <a:br>
              <a:rPr lang="en-US" altLang="ja-JP" sz="3600" dirty="0"/>
            </a:br>
            <a:r>
              <a:rPr lang="ja-JP" altLang="en-US" sz="3600" dirty="0"/>
              <a:t>進捗状況</a:t>
            </a:r>
            <a:endParaRPr lang="ja-JP" altLang="en-US" dirty="0"/>
          </a:p>
        </p:txBody>
      </p:sp>
      <p:sp>
        <p:nvSpPr>
          <p:cNvPr id="5" name="サブタイトル 2"/>
          <p:cNvSpPr txBox="1">
            <a:spLocks/>
          </p:cNvSpPr>
          <p:nvPr/>
        </p:nvSpPr>
        <p:spPr>
          <a:xfrm>
            <a:off x="1475656" y="4941168"/>
            <a:ext cx="6400800" cy="1142801"/>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dirty="0">
                <a:solidFill>
                  <a:schemeClr val="tx1">
                    <a:tint val="75000"/>
                  </a:schemeClr>
                </a:solidFill>
              </a:rPr>
              <a:t>平成３１年４月２２日</a:t>
            </a:r>
            <a:endParaRPr lang="en-US" altLang="ja-JP" sz="2800" dirty="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dirty="0">
                <a:solidFill>
                  <a:schemeClr val="tx1">
                    <a:tint val="75000"/>
                  </a:schemeClr>
                </a:solidFill>
              </a:rPr>
              <a:t>燕市</a:t>
            </a:r>
            <a:r>
              <a:rPr lang="ja-JP" altLang="en-US" sz="2800" dirty="0" err="1">
                <a:solidFill>
                  <a:schemeClr val="tx1">
                    <a:tint val="75000"/>
                  </a:schemeClr>
                </a:solidFill>
              </a:rPr>
              <a:t>障がい</a:t>
            </a:r>
            <a:r>
              <a:rPr lang="ja-JP" altLang="en-US" sz="2800" dirty="0">
                <a:solidFill>
                  <a:schemeClr val="tx1">
                    <a:tint val="75000"/>
                  </a:schemeClr>
                </a:solidFill>
              </a:rPr>
              <a:t>者自立支援協議会</a:t>
            </a:r>
            <a:endParaRPr lang="en-US" altLang="ja-JP" sz="2800" dirty="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テキスト ボックス 5"/>
          <p:cNvSpPr txBox="1"/>
          <p:nvPr/>
        </p:nvSpPr>
        <p:spPr>
          <a:xfrm>
            <a:off x="6804248" y="620688"/>
            <a:ext cx="165618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a:t>資料番号　２</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 y="61690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 y="744632"/>
            <a:ext cx="9143996" cy="646331"/>
          </a:xfrm>
          <a:prstGeom prst="rect">
            <a:avLst/>
          </a:prstGeom>
          <a:noFill/>
        </p:spPr>
        <p:txBody>
          <a:bodyPr wrap="square" rtlCol="0">
            <a:spAutoFit/>
          </a:bodyPr>
          <a:lstStyle/>
          <a:p>
            <a:r>
              <a:rPr kumimoji="1" lang="ja-JP" altLang="en-US" dirty="0"/>
              <a:t>◆燕市</a:t>
            </a:r>
            <a:r>
              <a:rPr kumimoji="1" lang="ja-JP" altLang="en-US" dirty="0" err="1"/>
              <a:t>障がい</a:t>
            </a:r>
            <a:r>
              <a:rPr kumimoji="1" lang="ja-JP" altLang="en-US" dirty="0"/>
              <a:t>者基本計画　基本施策</a:t>
            </a:r>
            <a:r>
              <a:rPr lang="ja-JP" altLang="en-US" dirty="0"/>
              <a:t>より</a:t>
            </a:r>
            <a:r>
              <a:rPr kumimoji="1" lang="ja-JP" altLang="en-US" dirty="0"/>
              <a:t>　</a:t>
            </a:r>
            <a:endParaRPr kumimoji="1" lang="en-US" altLang="ja-JP" dirty="0"/>
          </a:p>
          <a:p>
            <a:r>
              <a:rPr lang="ja-JP" altLang="en-US" dirty="0"/>
              <a:t>　　</a:t>
            </a:r>
            <a:r>
              <a:rPr kumimoji="1" lang="ja-JP" altLang="en-US" sz="1200" dirty="0"/>
              <a:t>（　</a:t>
            </a:r>
            <a:r>
              <a:rPr lang="ja-JP" altLang="en-US" sz="1200" dirty="0"/>
              <a:t>燕市</a:t>
            </a:r>
            <a:r>
              <a:rPr lang="ja-JP" altLang="en-US" sz="1200" dirty="0" err="1"/>
              <a:t>障がい</a:t>
            </a:r>
            <a:r>
              <a:rPr lang="ja-JP" altLang="en-US" sz="1200" dirty="0"/>
              <a:t>者基本</a:t>
            </a:r>
            <a:r>
              <a:rPr kumimoji="1" lang="ja-JP" altLang="en-US" sz="1200" dirty="0"/>
              <a:t>計画　４７</a:t>
            </a:r>
            <a:r>
              <a:rPr lang="ja-JP" altLang="en-US" sz="1200" dirty="0"/>
              <a:t>、４８</a:t>
            </a:r>
            <a:r>
              <a:rPr kumimoji="1" lang="ja-JP" altLang="en-US" sz="1200" dirty="0"/>
              <a:t>ページ参照　）</a:t>
            </a:r>
          </a:p>
        </p:txBody>
      </p:sp>
      <p:graphicFrame>
        <p:nvGraphicFramePr>
          <p:cNvPr id="10" name="表 9"/>
          <p:cNvGraphicFramePr>
            <a:graphicFrameLocks noGrp="1"/>
          </p:cNvGraphicFramePr>
          <p:nvPr>
            <p:extLst>
              <p:ext uri="{D42A27DB-BD31-4B8C-83A1-F6EECF244321}">
                <p14:modId xmlns:p14="http://schemas.microsoft.com/office/powerpoint/2010/main" val="2567785471"/>
              </p:ext>
            </p:extLst>
          </p:nvPr>
        </p:nvGraphicFramePr>
        <p:xfrm>
          <a:off x="-2" y="1807626"/>
          <a:ext cx="9143997" cy="4473903"/>
        </p:xfrm>
        <a:graphic>
          <a:graphicData uri="http://schemas.openxmlformats.org/drawingml/2006/table">
            <a:tbl>
              <a:tblPr firstRow="1" bandRow="1">
                <a:tableStyleId>{5C22544A-7EE6-4342-B048-85BDC9FD1C3A}</a:tableStyleId>
              </a:tblPr>
              <a:tblGrid>
                <a:gridCol w="4492489">
                  <a:extLst>
                    <a:ext uri="{9D8B030D-6E8A-4147-A177-3AD203B41FA5}">
                      <a16:colId xmlns:a16="http://schemas.microsoft.com/office/drawing/2014/main" val="20000"/>
                    </a:ext>
                  </a:extLst>
                </a:gridCol>
                <a:gridCol w="4651508">
                  <a:extLst>
                    <a:ext uri="{9D8B030D-6E8A-4147-A177-3AD203B41FA5}">
                      <a16:colId xmlns:a16="http://schemas.microsoft.com/office/drawing/2014/main" val="746619833"/>
                    </a:ext>
                  </a:extLst>
                </a:gridCol>
              </a:tblGrid>
              <a:tr h="633459">
                <a:tc>
                  <a:txBody>
                    <a:bodyPr/>
                    <a:lstStyle/>
                    <a:p>
                      <a:pPr algn="ctr"/>
                      <a:r>
                        <a:rPr kumimoji="1" lang="ja-JP" altLang="en-US" sz="1400" dirty="0"/>
                        <a:t>施策の展開</a:t>
                      </a:r>
                    </a:p>
                  </a:txBody>
                  <a:tcPr anchor="ctr"/>
                </a:tc>
                <a:tc>
                  <a:txBody>
                    <a:bodyPr/>
                    <a:lstStyle/>
                    <a:p>
                      <a:pPr algn="ctr"/>
                      <a:r>
                        <a:rPr kumimoji="1" lang="ja-JP" altLang="en-US" sz="1400" dirty="0"/>
                        <a:t>Ｈ３０年度の進捗状況</a:t>
                      </a:r>
                    </a:p>
                  </a:txBody>
                  <a:tcPr anchor="ctr"/>
                </a:tc>
                <a:extLst>
                  <a:ext uri="{0D108BD9-81ED-4DB2-BD59-A6C34878D82A}">
                    <a16:rowId xmlns:a16="http://schemas.microsoft.com/office/drawing/2014/main" val="10000"/>
                  </a:ext>
                </a:extLst>
              </a:tr>
              <a:tr h="3840444">
                <a:tc>
                  <a:txBody>
                    <a:bodyPr/>
                    <a:lstStyle/>
                    <a:p>
                      <a:pPr algn="l"/>
                      <a:r>
                        <a:rPr kumimoji="1" lang="ja-JP" altLang="en-US" sz="1400" b="1" dirty="0"/>
                        <a:t>◆自立支援協議会で協議・連携しながら普及啓発、理解</a:t>
                      </a:r>
                      <a:endParaRPr kumimoji="1" lang="en-US" altLang="ja-JP" sz="1400" b="1" dirty="0"/>
                    </a:p>
                    <a:p>
                      <a:pPr algn="l"/>
                      <a:r>
                        <a:rPr kumimoji="1" lang="ja-JP" altLang="en-US" sz="1400" b="1" dirty="0"/>
                        <a:t>　促進に努める。</a:t>
                      </a:r>
                      <a:endParaRPr kumimoji="1" lang="en-US" altLang="ja-JP" sz="1400" b="1" dirty="0"/>
                    </a:p>
                    <a:p>
                      <a:pPr algn="l"/>
                      <a:endParaRPr kumimoji="1" lang="en-US" altLang="ja-JP" sz="1400" b="1" dirty="0"/>
                    </a:p>
                    <a:p>
                      <a:pPr algn="l"/>
                      <a:r>
                        <a:rPr kumimoji="1" lang="ja-JP" altLang="en-US" sz="1400" b="1" dirty="0"/>
                        <a:t>〇</a:t>
                      </a:r>
                      <a:r>
                        <a:rPr kumimoji="1" lang="ja-JP" altLang="en-US" sz="1400" b="1" dirty="0" err="1"/>
                        <a:t>障がいに</a:t>
                      </a:r>
                      <a:r>
                        <a:rPr kumimoji="1" lang="ja-JP" altLang="en-US" sz="1400" b="1" dirty="0"/>
                        <a:t>対する正しい知識と理解の啓発に努め、ここ　</a:t>
                      </a:r>
                      <a:endParaRPr kumimoji="1" lang="en-US" altLang="ja-JP" sz="1400" b="1" dirty="0"/>
                    </a:p>
                    <a:p>
                      <a:pPr algn="l"/>
                      <a:r>
                        <a:rPr kumimoji="1" lang="ja-JP" altLang="en-US" sz="1400" b="1" dirty="0"/>
                        <a:t>　</a:t>
                      </a:r>
                      <a:r>
                        <a:rPr kumimoji="1" lang="ja-JP" altLang="en-US" sz="1400" b="1" dirty="0" err="1"/>
                        <a:t>ろの</a:t>
                      </a:r>
                      <a:r>
                        <a:rPr kumimoji="1" lang="ja-JP" altLang="en-US" sz="1400" b="1" dirty="0"/>
                        <a:t>バリアフリー化を推進。</a:t>
                      </a:r>
                      <a:endParaRPr kumimoji="1" lang="en-US" altLang="ja-JP" sz="1400" b="1" dirty="0"/>
                    </a:p>
                    <a:p>
                      <a:pPr algn="l"/>
                      <a:r>
                        <a:rPr kumimoji="1" lang="ja-JP" altLang="en-US" sz="1400" b="1" dirty="0"/>
                        <a:t>〇広報誌やイベントを通じて</a:t>
                      </a:r>
                      <a:r>
                        <a:rPr kumimoji="1" lang="ja-JP" altLang="en-US" sz="1400" b="1" dirty="0" err="1"/>
                        <a:t>障がい</a:t>
                      </a:r>
                      <a:r>
                        <a:rPr kumimoji="1" lang="ja-JP" altLang="en-US" sz="1400" b="1" dirty="0"/>
                        <a:t>への理解の普及啓発</a:t>
                      </a:r>
                      <a:endParaRPr kumimoji="1" lang="en-US" altLang="ja-JP" sz="1400" b="1" dirty="0"/>
                    </a:p>
                    <a:p>
                      <a:pPr algn="l"/>
                      <a:r>
                        <a:rPr kumimoji="1" lang="ja-JP" altLang="en-US" sz="1400" b="1" dirty="0"/>
                        <a:t>　に努める。</a:t>
                      </a:r>
                      <a:endParaRPr kumimoji="1" lang="en-US" altLang="ja-JP" sz="1400" b="1" dirty="0"/>
                    </a:p>
                    <a:p>
                      <a:pPr algn="l"/>
                      <a:r>
                        <a:rPr kumimoji="1" lang="ja-JP" altLang="en-US" sz="1400" b="1" dirty="0"/>
                        <a:t>〇学校や地域において福祉・人権に関する普及啓発に努</a:t>
                      </a:r>
                      <a:endParaRPr kumimoji="1" lang="en-US" altLang="ja-JP" sz="1400" b="1" dirty="0"/>
                    </a:p>
                    <a:p>
                      <a:pPr algn="l"/>
                      <a:r>
                        <a:rPr kumimoji="1" lang="ja-JP" altLang="en-US" sz="1400" b="1" dirty="0"/>
                        <a:t>　める。</a:t>
                      </a:r>
                      <a:endParaRPr kumimoji="1" lang="en-US" altLang="ja-JP" sz="1400" b="1" dirty="0"/>
                    </a:p>
                    <a:p>
                      <a:pPr algn="l"/>
                      <a:r>
                        <a:rPr kumimoji="1" lang="ja-JP" altLang="en-US" sz="1400" b="1" dirty="0"/>
                        <a:t>〇差別解消の取り組みについて協議</a:t>
                      </a:r>
                      <a:endParaRPr kumimoji="1" lang="en-US" altLang="ja-JP" sz="1400" b="1" dirty="0"/>
                    </a:p>
                    <a:p>
                      <a:pPr algn="l"/>
                      <a:endParaRPr kumimoji="1" lang="en-US" altLang="ja-JP" sz="1400" b="1" dirty="0"/>
                    </a:p>
                    <a:p>
                      <a:pPr algn="l"/>
                      <a:endParaRPr kumimoji="1" lang="en-US" altLang="ja-JP" sz="1400" b="1" dirty="0"/>
                    </a:p>
                    <a:p>
                      <a:pPr algn="l"/>
                      <a:endParaRPr kumimoji="1" lang="en-US" altLang="ja-JP" sz="1400" b="1" dirty="0"/>
                    </a:p>
                    <a:p>
                      <a:pPr algn="l"/>
                      <a:endParaRPr kumimoji="1" lang="en-US" altLang="ja-JP"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◆社会福祉協議会と社会</a:t>
                      </a:r>
                      <a:r>
                        <a:rPr kumimoji="1" lang="ja-JP" altLang="en-US" sz="1400" b="1" dirty="0" err="1">
                          <a:solidFill>
                            <a:schemeClr val="tx1"/>
                          </a:solidFill>
                        </a:rPr>
                        <a:t>福祉課障がい</a:t>
                      </a:r>
                      <a:r>
                        <a:rPr kumimoji="1" lang="ja-JP" altLang="en-US" sz="1400" b="1" dirty="0">
                          <a:solidFill>
                            <a:schemeClr val="tx1"/>
                          </a:solidFill>
                        </a:rPr>
                        <a:t>福祉係の共催で、</a:t>
                      </a:r>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　１２／１こころのバリアフリー研修会実施</a:t>
                      </a:r>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　　　　　　　　　　　　　　　　　　　　　（参加人数１０５人）</a:t>
                      </a:r>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endParaRPr>
                    </a:p>
                    <a:p>
                      <a:r>
                        <a:rPr kumimoji="1" lang="ja-JP" altLang="en-US" sz="1400" b="1" dirty="0">
                          <a:solidFill>
                            <a:schemeClr val="tx1"/>
                          </a:solidFill>
                        </a:rPr>
                        <a:t>◆健康づくり課と社会</a:t>
                      </a:r>
                      <a:r>
                        <a:rPr kumimoji="1" lang="ja-JP" altLang="en-US" sz="1400" b="1" dirty="0" err="1">
                          <a:solidFill>
                            <a:schemeClr val="tx1"/>
                          </a:solidFill>
                        </a:rPr>
                        <a:t>福祉課障がい</a:t>
                      </a:r>
                      <a:r>
                        <a:rPr kumimoji="1" lang="ja-JP" altLang="en-US" sz="1400" b="1" dirty="0">
                          <a:solidFill>
                            <a:schemeClr val="tx1"/>
                          </a:solidFill>
                        </a:rPr>
                        <a:t>福祉係と合同で、</a:t>
                      </a:r>
                      <a:endParaRPr kumimoji="1" lang="en-US" altLang="ja-JP" sz="1400" b="1" dirty="0">
                        <a:solidFill>
                          <a:schemeClr val="tx1"/>
                        </a:solidFill>
                      </a:endParaRPr>
                    </a:p>
                    <a:p>
                      <a:r>
                        <a:rPr kumimoji="1" lang="ja-JP" altLang="en-US" sz="1400" b="1" dirty="0">
                          <a:solidFill>
                            <a:schemeClr val="tx1"/>
                          </a:solidFill>
                        </a:rPr>
                        <a:t>　こころの健康講座（全４回開催）</a:t>
                      </a:r>
                      <a:endParaRPr kumimoji="1" lang="en-US" altLang="ja-JP" sz="1400" b="1" dirty="0">
                        <a:solidFill>
                          <a:schemeClr val="tx1"/>
                        </a:solidFill>
                      </a:endParaRPr>
                    </a:p>
                    <a:p>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◆ヘルプカードの検討　　⇒協議会にて２回実施</a:t>
                      </a:r>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◆社会</a:t>
                      </a:r>
                      <a:r>
                        <a:rPr kumimoji="1" lang="ja-JP" altLang="en-US" sz="1400" b="1" dirty="0" err="1">
                          <a:solidFill>
                            <a:schemeClr val="tx1"/>
                          </a:solidFill>
                        </a:rPr>
                        <a:t>福祉課障がい</a:t>
                      </a:r>
                      <a:r>
                        <a:rPr kumimoji="1" lang="ja-JP" altLang="en-US" sz="1400" b="1" dirty="0">
                          <a:solidFill>
                            <a:schemeClr val="tx1"/>
                          </a:solidFill>
                        </a:rPr>
                        <a:t>福祉係が総務課防災係と協力し、</a:t>
                      </a:r>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　７／１防災訓練にて聴覚障がいのある人を対象に防災訓</a:t>
                      </a:r>
                      <a:endParaRPr kumimoji="1" lang="en-US" altLang="ja-JP" sz="1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　練を実施、及びヘルプマークの周知</a:t>
                      </a:r>
                      <a:endParaRPr kumimoji="1" lang="en-US" altLang="ja-JP" sz="1400" b="1" dirty="0">
                        <a:solidFill>
                          <a:srgbClr val="FF0000"/>
                        </a:solidFill>
                      </a:endParaRPr>
                    </a:p>
                  </a:txBody>
                  <a:tcPr/>
                </a:tc>
                <a:extLst>
                  <a:ext uri="{0D108BD9-81ED-4DB2-BD59-A6C34878D82A}">
                    <a16:rowId xmlns:a16="http://schemas.microsoft.com/office/drawing/2014/main" val="10001"/>
                  </a:ext>
                </a:extLst>
              </a:tr>
            </a:tbl>
          </a:graphicData>
        </a:graphic>
      </p:graphicFrame>
      <p:sp>
        <p:nvSpPr>
          <p:cNvPr id="7" name="スライド番号プレースホルダ 3"/>
          <p:cNvSpPr txBox="1">
            <a:spLocks/>
          </p:cNvSpPr>
          <p:nvPr/>
        </p:nvSpPr>
        <p:spPr>
          <a:xfrm>
            <a:off x="7017022" y="38630"/>
            <a:ext cx="2133600" cy="365125"/>
          </a:xfrm>
          <a:prstGeom prst="rect">
            <a:avLst/>
          </a:prstGeom>
        </p:spPr>
        <p:txBody>
          <a:bodyPr vert="horz" lIns="91440" tIns="45720" rIns="91440" bIns="45720" rtlCol="0" anchor="ctr">
            <a:normAutofit/>
          </a:bodyPr>
          <a:lstStyle/>
          <a:p>
            <a:pPr marL="0" marR="0" lvl="0" indent="0" algn="r" defTabSz="914288"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tint val="75000"/>
                  </a:schemeClr>
                </a:solidFill>
              </a:rPr>
              <a:t>９</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タイトル 1"/>
          <p:cNvSpPr txBox="1">
            <a:spLocks/>
          </p:cNvSpPr>
          <p:nvPr/>
        </p:nvSpPr>
        <p:spPr>
          <a:xfrm>
            <a:off x="0" y="0"/>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t>３．平成３０年度進捗状況（その７）</a:t>
            </a:r>
          </a:p>
        </p:txBody>
      </p:sp>
      <p:sp>
        <p:nvSpPr>
          <p:cNvPr id="11" name="タイトル 4"/>
          <p:cNvSpPr txBox="1">
            <a:spLocks/>
          </p:cNvSpPr>
          <p:nvPr/>
        </p:nvSpPr>
        <p:spPr>
          <a:xfrm>
            <a:off x="0" y="1337497"/>
            <a:ext cx="8057322" cy="418058"/>
          </a:xfrm>
          <a:prstGeom prst="rect">
            <a:avLst/>
          </a:prstGeom>
        </p:spPr>
        <p:txBody>
          <a:bodyPr vert="horz" lIns="91440" tIns="45720" rIns="91440" bIns="45720" rtlCol="0" anchor="ctr">
            <a:noAutofit/>
          </a:bodyPr>
          <a:lstStyle/>
          <a:p>
            <a:pPr lvl="0" defTabSz="914400">
              <a:spcBef>
                <a:spcPct val="0"/>
              </a:spcBef>
            </a:pPr>
            <a:r>
              <a:rPr kumimoji="1" lang="ja-JP" altLang="en-US" sz="2400" b="1" i="0" u="none" strike="noStrike" kern="1200" cap="none" spc="0" normalizeH="0" baseline="0" noProof="0" dirty="0">
                <a:ln>
                  <a:noFill/>
                </a:ln>
                <a:solidFill>
                  <a:schemeClr val="tx1"/>
                </a:solidFill>
                <a:effectLst/>
                <a:uLnTx/>
                <a:uFillTx/>
                <a:latin typeface="+mj-lt"/>
                <a:ea typeface="+mj-ea"/>
                <a:cs typeface="+mj-cs"/>
              </a:rPr>
              <a:t>＜</a:t>
            </a:r>
            <a:r>
              <a:rPr kumimoji="1" lang="ja-JP" altLang="en-US" sz="2400" b="1" i="0" u="none" strike="noStrike" kern="1200" cap="none" spc="0" normalizeH="0" baseline="0" noProof="0" dirty="0" err="1">
                <a:ln>
                  <a:noFill/>
                </a:ln>
                <a:solidFill>
                  <a:schemeClr val="tx1"/>
                </a:solidFill>
                <a:effectLst/>
                <a:uLnTx/>
                <a:uFillTx/>
                <a:latin typeface="+mj-lt"/>
                <a:ea typeface="+mj-ea"/>
                <a:cs typeface="+mj-cs"/>
              </a:rPr>
              <a:t>障がいに</a:t>
            </a:r>
            <a:r>
              <a:rPr kumimoji="1" lang="ja-JP" altLang="en-US" sz="2400" b="1" i="0" u="none" strike="noStrike" kern="1200" cap="none" spc="0" normalizeH="0" baseline="0" noProof="0" dirty="0">
                <a:ln>
                  <a:noFill/>
                </a:ln>
                <a:solidFill>
                  <a:schemeClr val="tx1"/>
                </a:solidFill>
                <a:effectLst/>
                <a:uLnTx/>
                <a:uFillTx/>
                <a:latin typeface="+mj-lt"/>
                <a:ea typeface="+mj-ea"/>
                <a:cs typeface="+mj-cs"/>
              </a:rPr>
              <a:t>対する理解促進＞</a:t>
            </a:r>
          </a:p>
        </p:txBody>
      </p:sp>
    </p:spTree>
    <p:extLst>
      <p:ext uri="{BB962C8B-B14F-4D97-AF65-F5344CB8AC3E}">
        <p14:creationId xmlns:p14="http://schemas.microsoft.com/office/powerpoint/2010/main" val="419883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399" y="0"/>
            <a:ext cx="2133600" cy="365125"/>
          </a:xfrm>
        </p:spPr>
        <p:txBody>
          <a:bodyPr/>
          <a:lstStyle/>
          <a:p>
            <a:r>
              <a:rPr lang="ja-JP" altLang="en-US" dirty="0"/>
              <a:t>１</a:t>
            </a:r>
            <a:endParaRPr kumimoji="1" lang="ja-JP" altLang="en-US" dirty="0"/>
          </a:p>
        </p:txBody>
      </p:sp>
      <p:cxnSp>
        <p:nvCxnSpPr>
          <p:cNvPr id="11" name="直線コネクタ 10"/>
          <p:cNvCxnSpPr/>
          <p:nvPr/>
        </p:nvCxnSpPr>
        <p:spPr>
          <a:xfrm>
            <a:off x="3" y="738857"/>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3" y="25860"/>
            <a:ext cx="8229600" cy="634082"/>
          </a:xfrm>
        </p:spPr>
        <p:txBody>
          <a:bodyPr>
            <a:normAutofit/>
          </a:bodyPr>
          <a:lstStyle/>
          <a:p>
            <a:pPr algn="l"/>
            <a:r>
              <a:rPr lang="ja-JP" altLang="en-US" sz="2800" dirty="0"/>
              <a:t>１．計画実現のために</a:t>
            </a:r>
            <a:endParaRPr kumimoji="1" lang="ja-JP" altLang="en-US" sz="2800" dirty="0"/>
          </a:p>
        </p:txBody>
      </p:sp>
      <p:sp>
        <p:nvSpPr>
          <p:cNvPr id="13" name="四角形: 角を丸くする 12"/>
          <p:cNvSpPr/>
          <p:nvPr/>
        </p:nvSpPr>
        <p:spPr>
          <a:xfrm>
            <a:off x="238125" y="1028700"/>
            <a:ext cx="8534400" cy="1276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　計画の施策について関係者が目標を共有し、進捗状況を確認しながら、工夫・改善を積み重ね、着実に取組を進めていくことが必要です。</a:t>
            </a:r>
            <a:endParaRPr kumimoji="1" lang="en-US" altLang="ja-JP" dirty="0"/>
          </a:p>
          <a:p>
            <a:r>
              <a:rPr lang="ja-JP" altLang="en-US" dirty="0"/>
              <a:t>　そのため、</a:t>
            </a:r>
            <a:r>
              <a:rPr lang="ja-JP" altLang="en-US" b="1" u="sng" dirty="0"/>
              <a:t>成果目標を中心に</a:t>
            </a:r>
            <a:r>
              <a:rPr lang="ja-JP" altLang="en-US" dirty="0"/>
              <a:t>ＰＤＣＡサイクルを実施し、評価は自立支援協議会が行うことで目標の達成を目指すことになっています。</a:t>
            </a:r>
            <a:endParaRPr kumimoji="1" lang="ja-JP" altLang="en-US" dirty="0"/>
          </a:p>
        </p:txBody>
      </p:sp>
      <p:sp>
        <p:nvSpPr>
          <p:cNvPr id="15" name="四角形: 角を丸くする 14"/>
          <p:cNvSpPr/>
          <p:nvPr/>
        </p:nvSpPr>
        <p:spPr>
          <a:xfrm>
            <a:off x="3200401" y="2647949"/>
            <a:ext cx="2743200" cy="485775"/>
          </a:xfrm>
          <a:prstGeom prst="roundRect">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計画（Ｐｌａｎ）</a:t>
            </a:r>
          </a:p>
        </p:txBody>
      </p:sp>
      <p:sp>
        <p:nvSpPr>
          <p:cNvPr id="16" name="四角形: 角を丸くする 15"/>
          <p:cNvSpPr/>
          <p:nvPr/>
        </p:nvSpPr>
        <p:spPr>
          <a:xfrm>
            <a:off x="238125" y="3962399"/>
            <a:ext cx="2743200" cy="485775"/>
          </a:xfrm>
          <a:prstGeom prst="roundRect">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改善</a:t>
            </a:r>
            <a:r>
              <a:rPr kumimoji="1" lang="ja-JP" altLang="en-US" dirty="0"/>
              <a:t>（Ａｃｔ）</a:t>
            </a:r>
          </a:p>
        </p:txBody>
      </p:sp>
      <p:sp>
        <p:nvSpPr>
          <p:cNvPr id="17" name="四角形: 角を丸くする 16"/>
          <p:cNvSpPr/>
          <p:nvPr/>
        </p:nvSpPr>
        <p:spPr>
          <a:xfrm>
            <a:off x="6029325" y="3962399"/>
            <a:ext cx="2743200" cy="485775"/>
          </a:xfrm>
          <a:prstGeom prst="roundRect">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実行</a:t>
            </a:r>
            <a:r>
              <a:rPr kumimoji="1" lang="ja-JP" altLang="en-US" dirty="0"/>
              <a:t>（Ｄｏ）</a:t>
            </a:r>
          </a:p>
        </p:txBody>
      </p:sp>
      <p:sp>
        <p:nvSpPr>
          <p:cNvPr id="18" name="四角形: 角を丸くする 17"/>
          <p:cNvSpPr/>
          <p:nvPr/>
        </p:nvSpPr>
        <p:spPr>
          <a:xfrm>
            <a:off x="3133725" y="5267323"/>
            <a:ext cx="2743200" cy="485775"/>
          </a:xfrm>
          <a:prstGeom prst="roundRect">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評価</a:t>
            </a:r>
            <a:r>
              <a:rPr kumimoji="1" lang="ja-JP" altLang="en-US" dirty="0"/>
              <a:t>（Ｃｈｅｃｋ）</a:t>
            </a:r>
          </a:p>
        </p:txBody>
      </p:sp>
      <p:sp>
        <p:nvSpPr>
          <p:cNvPr id="19" name="四角形: 角を丸くする 18"/>
          <p:cNvSpPr/>
          <p:nvPr/>
        </p:nvSpPr>
        <p:spPr>
          <a:xfrm>
            <a:off x="2867025" y="3133724"/>
            <a:ext cx="3276600" cy="495300"/>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◆成果目標と活動指標を設定し、サービス見込量の設定や実施のための各種施策等を定めます。</a:t>
            </a:r>
          </a:p>
        </p:txBody>
      </p:sp>
      <p:sp>
        <p:nvSpPr>
          <p:cNvPr id="20" name="四角形: 角を丸くする 19"/>
          <p:cNvSpPr/>
          <p:nvPr/>
        </p:nvSpPr>
        <p:spPr>
          <a:xfrm>
            <a:off x="5762625" y="4448174"/>
            <a:ext cx="3276600" cy="495300"/>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◆計画の内容をふまえ事業を実施します。</a:t>
            </a:r>
          </a:p>
        </p:txBody>
      </p:sp>
      <p:sp>
        <p:nvSpPr>
          <p:cNvPr id="21" name="四角形: 角を丸くする 20"/>
          <p:cNvSpPr/>
          <p:nvPr/>
        </p:nvSpPr>
        <p:spPr>
          <a:xfrm>
            <a:off x="2867025" y="5762623"/>
            <a:ext cx="3276600" cy="958851"/>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◆年間実績を把握し、</a:t>
            </a:r>
            <a:r>
              <a:rPr kumimoji="1" lang="ja-JP" altLang="en-US" sz="1100" dirty="0" err="1">
                <a:solidFill>
                  <a:schemeClr val="tx1"/>
                </a:solidFill>
              </a:rPr>
              <a:t>障がい</a:t>
            </a:r>
            <a:r>
              <a:rPr kumimoji="1" lang="ja-JP" altLang="en-US" sz="1100" dirty="0">
                <a:solidFill>
                  <a:schemeClr val="tx1"/>
                </a:solidFill>
              </a:rPr>
              <a:t>福祉施策や関連施策の動向をふまえ、中間分析・評価を行います。</a:t>
            </a:r>
            <a:endParaRPr kumimoji="1" lang="en-US" altLang="ja-JP" sz="1100" dirty="0">
              <a:solidFill>
                <a:schemeClr val="tx1"/>
              </a:solidFill>
            </a:endParaRPr>
          </a:p>
          <a:p>
            <a:r>
              <a:rPr lang="ja-JP" altLang="en-US" sz="1100" dirty="0">
                <a:solidFill>
                  <a:schemeClr val="tx1"/>
                </a:solidFill>
              </a:rPr>
              <a:t>◆中間評価は自立支援協議会の意見を聴取し、反映させます。</a:t>
            </a:r>
            <a:endParaRPr kumimoji="1" lang="ja-JP" altLang="en-US" sz="1100" dirty="0">
              <a:solidFill>
                <a:schemeClr val="tx1"/>
              </a:solidFill>
            </a:endParaRPr>
          </a:p>
        </p:txBody>
      </p:sp>
      <p:sp>
        <p:nvSpPr>
          <p:cNvPr id="22" name="四角形: 角を丸くする 21"/>
          <p:cNvSpPr/>
          <p:nvPr/>
        </p:nvSpPr>
        <p:spPr>
          <a:xfrm>
            <a:off x="3" y="4448173"/>
            <a:ext cx="3276600" cy="628651"/>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a:t>
            </a:r>
            <a:r>
              <a:rPr lang="ja-JP" altLang="en-US" sz="1100" dirty="0">
                <a:solidFill>
                  <a:schemeClr val="tx1"/>
                </a:solidFill>
              </a:rPr>
              <a:t>中間評価の結果をふまえ、施策の改善を図るほか、必要に応じて</a:t>
            </a:r>
            <a:r>
              <a:rPr lang="ja-JP" altLang="en-US" sz="1100" dirty="0" err="1">
                <a:solidFill>
                  <a:schemeClr val="tx1"/>
                </a:solidFill>
              </a:rPr>
              <a:t>障がい</a:t>
            </a:r>
            <a:r>
              <a:rPr lang="ja-JP" altLang="en-US" sz="1100" dirty="0">
                <a:solidFill>
                  <a:schemeClr val="tx1"/>
                </a:solidFill>
              </a:rPr>
              <a:t>福祉計画の見直しを実施します。</a:t>
            </a:r>
            <a:endParaRPr kumimoji="1" lang="ja-JP" altLang="en-US" sz="1100" dirty="0">
              <a:solidFill>
                <a:schemeClr val="tx1"/>
              </a:solidFill>
            </a:endParaRPr>
          </a:p>
        </p:txBody>
      </p:sp>
      <p:sp>
        <p:nvSpPr>
          <p:cNvPr id="24" name="矢印: 折線 23"/>
          <p:cNvSpPr/>
          <p:nvPr/>
        </p:nvSpPr>
        <p:spPr>
          <a:xfrm>
            <a:off x="1671637" y="2890836"/>
            <a:ext cx="1028700" cy="828674"/>
          </a:xfrm>
          <a:prstGeom prst="ben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矢印: 折線 24"/>
          <p:cNvSpPr/>
          <p:nvPr/>
        </p:nvSpPr>
        <p:spPr>
          <a:xfrm rot="5400000">
            <a:off x="6538912" y="2981323"/>
            <a:ext cx="1028700" cy="828674"/>
          </a:xfrm>
          <a:prstGeom prst="ben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矢印: 折線 25"/>
          <p:cNvSpPr/>
          <p:nvPr/>
        </p:nvSpPr>
        <p:spPr>
          <a:xfrm rot="10800000">
            <a:off x="6372225" y="5394321"/>
            <a:ext cx="1028700" cy="828674"/>
          </a:xfrm>
          <a:prstGeom prst="ben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矢印: 折線 26"/>
          <p:cNvSpPr/>
          <p:nvPr/>
        </p:nvSpPr>
        <p:spPr>
          <a:xfrm rot="16200000">
            <a:off x="1571624" y="5294308"/>
            <a:ext cx="1028700" cy="828674"/>
          </a:xfrm>
          <a:prstGeom prst="ben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8" name="楕円 27"/>
          <p:cNvSpPr/>
          <p:nvPr/>
        </p:nvSpPr>
        <p:spPr>
          <a:xfrm>
            <a:off x="3476625" y="3819523"/>
            <a:ext cx="2124075" cy="1123951"/>
          </a:xfrm>
          <a:prstGeom prst="ellipse">
            <a:avLst/>
          </a:prstGeom>
          <a:solidFill>
            <a:srgbClr val="FF0000"/>
          </a:solidFill>
          <a:ln>
            <a:solidFill>
              <a:srgbClr val="FF0000"/>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ＰＤＣＡ</a:t>
            </a:r>
            <a:endParaRPr kumimoji="1" lang="en-US" altLang="ja-JP" sz="2800" dirty="0"/>
          </a:p>
          <a:p>
            <a:pPr algn="ctr"/>
            <a:r>
              <a:rPr kumimoji="1" lang="ja-JP" altLang="en-US" sz="2800" dirty="0"/>
              <a:t>サイクル</a:t>
            </a:r>
          </a:p>
        </p:txBody>
      </p:sp>
    </p:spTree>
    <p:extLst>
      <p:ext uri="{BB962C8B-B14F-4D97-AF65-F5344CB8AC3E}">
        <p14:creationId xmlns:p14="http://schemas.microsoft.com/office/powerpoint/2010/main" val="962225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345" y="3059"/>
            <a:ext cx="8229600" cy="634082"/>
          </a:xfrm>
        </p:spPr>
        <p:txBody>
          <a:bodyPr>
            <a:normAutofit/>
          </a:bodyPr>
          <a:lstStyle/>
          <a:p>
            <a:pPr algn="l"/>
            <a:r>
              <a:rPr kumimoji="1" lang="ja-JP" altLang="en-US" sz="3100" dirty="0">
                <a:latin typeface="ＭＳ Ｐゴシック" panose="020B0600070205080204" pitchFamily="50" charset="-128"/>
                <a:ea typeface="ＭＳ Ｐゴシック" panose="020B0600070205080204" pitchFamily="50" charset="-128"/>
              </a:rPr>
              <a:t>２．燕市</a:t>
            </a:r>
            <a:r>
              <a:rPr kumimoji="1" lang="ja-JP" altLang="en-US" sz="3100" dirty="0" err="1">
                <a:latin typeface="ＭＳ Ｐゴシック" panose="020B0600070205080204" pitchFamily="50" charset="-128"/>
                <a:ea typeface="ＭＳ Ｐゴシック" panose="020B0600070205080204" pitchFamily="50" charset="-128"/>
              </a:rPr>
              <a:t>障がい</a:t>
            </a:r>
            <a:r>
              <a:rPr kumimoji="1" lang="ja-JP" altLang="en-US" sz="3100" dirty="0">
                <a:latin typeface="ＭＳ Ｐゴシック" panose="020B0600070205080204" pitchFamily="50" charset="-128"/>
                <a:ea typeface="ＭＳ Ｐゴシック" panose="020B0600070205080204" pitchFamily="50" charset="-128"/>
              </a:rPr>
              <a:t>者基本計画について</a:t>
            </a:r>
            <a:endParaRPr kumimoji="1" lang="ja-JP" altLang="en-US" sz="2800" dirty="0">
              <a:latin typeface="ＭＳ Ｐゴシック" panose="020B0600070205080204" pitchFamily="50" charset="-128"/>
              <a:ea typeface="ＭＳ Ｐゴシック" panose="020B0600070205080204" pitchFamily="50" charset="-128"/>
            </a:endParaRPr>
          </a:p>
        </p:txBody>
      </p:sp>
      <p:cxnSp>
        <p:nvCxnSpPr>
          <p:cNvPr id="8" name="直線コネクタ 7"/>
          <p:cNvCxnSpPr/>
          <p:nvPr/>
        </p:nvCxnSpPr>
        <p:spPr>
          <a:xfrm>
            <a:off x="10345" y="70261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1026" name="Group 2"/>
          <p:cNvGrpSpPr>
            <a:grpSpLocks/>
          </p:cNvGrpSpPr>
          <p:nvPr/>
        </p:nvGrpSpPr>
        <p:grpSpPr bwMode="auto">
          <a:xfrm>
            <a:off x="105854" y="1579781"/>
            <a:ext cx="4019291" cy="3381152"/>
            <a:chOff x="2762" y="4335"/>
            <a:chExt cx="6645" cy="4570"/>
          </a:xfrm>
        </p:grpSpPr>
        <p:sp>
          <p:nvSpPr>
            <p:cNvPr id="1027" name="AutoShape 3"/>
            <p:cNvSpPr>
              <a:spLocks noChangeArrowheads="1"/>
            </p:cNvSpPr>
            <p:nvPr/>
          </p:nvSpPr>
          <p:spPr bwMode="auto">
            <a:xfrm>
              <a:off x="2762" y="4665"/>
              <a:ext cx="6645" cy="4240"/>
            </a:xfrm>
            <a:prstGeom prst="flowChartAlternateProcess">
              <a:avLst/>
            </a:prstGeom>
            <a:noFill/>
            <a:ln w="190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1028" name="Text Box 4"/>
            <p:cNvSpPr txBox="1">
              <a:spLocks noChangeArrowheads="1"/>
            </p:cNvSpPr>
            <p:nvPr/>
          </p:nvSpPr>
          <p:spPr bwMode="auto">
            <a:xfrm>
              <a:off x="3247" y="7960"/>
              <a:ext cx="5877" cy="930"/>
            </a:xfrm>
            <a:prstGeom prst="rect">
              <a:avLst/>
            </a:prstGeom>
            <a:noFill/>
            <a:ln w="6350"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a:t>
              </a:r>
              <a:r>
                <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その人らしく暮らす</a:t>
              </a:r>
              <a:r>
                <a:rPr kumimoji="1" lang="en-US"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a:t>
              </a:r>
              <a:r>
                <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自己選択</a:t>
              </a:r>
              <a:r>
                <a:rPr kumimoji="1" lang="en-US"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a:t>
              </a:r>
              <a:r>
                <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自己決定</a:t>
              </a:r>
              <a:r>
                <a:rPr kumimoji="1" lang="en-US"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a:t>
              </a:r>
              <a:r>
                <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の尊重</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■地域生活を支える（自助・共助・公助）</a:t>
              </a:r>
              <a:endParaRPr kumimoji="1" 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grpSp>
          <p:nvGrpSpPr>
            <p:cNvPr id="1029" name="Group 5"/>
            <p:cNvGrpSpPr>
              <a:grpSpLocks/>
            </p:cNvGrpSpPr>
            <p:nvPr/>
          </p:nvGrpSpPr>
          <p:grpSpPr bwMode="auto">
            <a:xfrm>
              <a:off x="3522" y="5793"/>
              <a:ext cx="5190" cy="1990"/>
              <a:chOff x="3522" y="6593"/>
              <a:chExt cx="5190" cy="1990"/>
            </a:xfrm>
          </p:grpSpPr>
          <p:sp>
            <p:nvSpPr>
              <p:cNvPr id="1030" name="Oval 6"/>
              <p:cNvSpPr>
                <a:spLocks noChangeArrowheads="1"/>
              </p:cNvSpPr>
              <p:nvPr/>
            </p:nvSpPr>
            <p:spPr bwMode="auto">
              <a:xfrm>
                <a:off x="3522" y="6593"/>
                <a:ext cx="5190" cy="1957"/>
              </a:xfrm>
              <a:prstGeom prst="ellipse">
                <a:avLst/>
              </a:prstGeom>
              <a:gradFill rotWithShape="1">
                <a:gsLst>
                  <a:gs pos="0">
                    <a:srgbClr val="E5B8B7"/>
                  </a:gs>
                  <a:gs pos="100000">
                    <a:srgbClr val="FFFFFF"/>
                  </a:gs>
                </a:gsLst>
                <a:lin ang="5400000" scaled="1"/>
              </a:gradFill>
              <a:ln w="6350">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1031" name="Text Box 7"/>
              <p:cNvSpPr txBox="1">
                <a:spLocks noChangeArrowheads="1"/>
              </p:cNvSpPr>
              <p:nvPr/>
            </p:nvSpPr>
            <p:spPr bwMode="auto">
              <a:xfrm>
                <a:off x="3838" y="6791"/>
                <a:ext cx="4695" cy="1792"/>
              </a:xfrm>
              <a:prstGeom prst="rect">
                <a:avLst/>
              </a:prstGeom>
              <a:noFill/>
              <a:ln w="6350">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基本理念</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誰もがふれあい、支えあい、助け</a:t>
                </a:r>
                <a:endParaRPr kumimoji="1" lang="en-US" altLang="ja-JP" sz="14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あい、共に生きる福祉のまちづくり</a:t>
                </a:r>
                <a:endParaRPr kumimoji="1" lang="ja-JP" sz="14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grpSp>
        <p:grpSp>
          <p:nvGrpSpPr>
            <p:cNvPr id="1032" name="Group 8"/>
            <p:cNvGrpSpPr>
              <a:grpSpLocks/>
            </p:cNvGrpSpPr>
            <p:nvPr/>
          </p:nvGrpSpPr>
          <p:grpSpPr bwMode="auto">
            <a:xfrm>
              <a:off x="3242" y="4335"/>
              <a:ext cx="5740" cy="1688"/>
              <a:chOff x="3242" y="4335"/>
              <a:chExt cx="5740" cy="1688"/>
            </a:xfrm>
          </p:grpSpPr>
          <p:sp>
            <p:nvSpPr>
              <p:cNvPr id="1033" name="AutoShape 9"/>
              <p:cNvSpPr>
                <a:spLocks noChangeArrowheads="1"/>
              </p:cNvSpPr>
              <p:nvPr/>
            </p:nvSpPr>
            <p:spPr bwMode="auto">
              <a:xfrm>
                <a:off x="3382" y="4335"/>
                <a:ext cx="5415" cy="1194"/>
              </a:xfrm>
              <a:prstGeom prst="roundRect">
                <a:avLst>
                  <a:gd name="adj" fmla="val 16667"/>
                </a:avLst>
              </a:prstGeom>
              <a:gradFill rotWithShape="1">
                <a:gsLst>
                  <a:gs pos="0">
                    <a:srgbClr val="E5B8B7"/>
                  </a:gs>
                  <a:gs pos="100000">
                    <a:srgbClr val="FFFFFF"/>
                  </a:gs>
                </a:gsLst>
                <a:lin ang="5400000" scaled="1"/>
              </a:gradFill>
              <a:ln w="6350">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1034" name="Text Box 10"/>
              <p:cNvSpPr txBox="1">
                <a:spLocks noChangeArrowheads="1"/>
              </p:cNvSpPr>
              <p:nvPr/>
            </p:nvSpPr>
            <p:spPr bwMode="auto">
              <a:xfrm>
                <a:off x="3242" y="4470"/>
                <a:ext cx="5740" cy="1553"/>
              </a:xfrm>
              <a:prstGeom prst="rect">
                <a:avLst/>
              </a:prstGeom>
              <a:noFill/>
              <a:ln w="6350">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ノーマライゼーション</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rPr>
                  <a:t>リハビリテーションの推進</a:t>
                </a:r>
                <a:endParaRPr kumimoji="1" lang="ja-JP" sz="16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grpSp>
      </p:grpSp>
      <p:sp>
        <p:nvSpPr>
          <p:cNvPr id="18" name="正方形/長方形 17"/>
          <p:cNvSpPr/>
          <p:nvPr/>
        </p:nvSpPr>
        <p:spPr>
          <a:xfrm>
            <a:off x="105854" y="702618"/>
            <a:ext cx="3944679" cy="877163"/>
          </a:xfrm>
          <a:prstGeom prst="rect">
            <a:avLst/>
          </a:prstGeom>
        </p:spPr>
        <p:txBody>
          <a:bodyPr wrap="square">
            <a:spAutoFit/>
          </a:bodyPr>
          <a:lstStyle/>
          <a:p>
            <a:r>
              <a:rPr lang="ja-JP" altLang="en-US" b="1" dirty="0">
                <a:latin typeface="ＭＳ Ｐゴシック" panose="020B0600070205080204" pitchFamily="50" charset="-128"/>
                <a:ea typeface="ＭＳ Ｐゴシック" panose="020B0600070205080204" pitchFamily="50" charset="-128"/>
              </a:rPr>
              <a:t>　</a:t>
            </a:r>
            <a:r>
              <a:rPr lang="ja-JP" altLang="ja-JP" sz="1100" dirty="0">
                <a:latin typeface="ＭＳ Ｐゴシック" panose="020B0600070205080204" pitchFamily="50" charset="-128"/>
                <a:ea typeface="ＭＳ Ｐゴシック" panose="020B0600070205080204" pitchFamily="50" charset="-128"/>
              </a:rPr>
              <a:t>本計画において、基本理念を共有しながら</a:t>
            </a:r>
            <a:r>
              <a:rPr lang="ja-JP" altLang="ja-JP" sz="1100" dirty="0" err="1">
                <a:latin typeface="ＭＳ Ｐゴシック" panose="020B0600070205080204" pitchFamily="50" charset="-128"/>
                <a:ea typeface="ＭＳ Ｐゴシック" panose="020B0600070205080204" pitchFamily="50" charset="-128"/>
              </a:rPr>
              <a:t>障がい</a:t>
            </a:r>
            <a:r>
              <a:rPr lang="ja-JP" altLang="ja-JP" sz="1100" dirty="0">
                <a:latin typeface="ＭＳ Ｐゴシック" panose="020B0600070205080204" pitchFamily="50" charset="-128"/>
                <a:ea typeface="ＭＳ Ｐゴシック" panose="020B0600070205080204" pitchFamily="50" charset="-128"/>
              </a:rPr>
              <a:t>者施策の推進を図るため、次の３つの基本目標を設定するとともに障がい福祉サービスの基本的な考え方に基づき、福祉サービスを推進します。</a:t>
            </a:r>
          </a:p>
        </p:txBody>
      </p:sp>
      <p:sp>
        <p:nvSpPr>
          <p:cNvPr id="16" name="正方形/長方形 15"/>
          <p:cNvSpPr/>
          <p:nvPr/>
        </p:nvSpPr>
        <p:spPr>
          <a:xfrm>
            <a:off x="105854" y="5068503"/>
            <a:ext cx="4323368" cy="178949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kumimoji="1" lang="en-US" altLang="ja-JP" sz="1600" b="1"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基本目標</a:t>
            </a:r>
            <a:r>
              <a:rPr kumimoji="1" lang="en-US" altLang="ja-JP" sz="1600" b="1" dirty="0">
                <a:solidFill>
                  <a:schemeClr val="tx1"/>
                </a:solidFill>
                <a:latin typeface="ＭＳ Ｐゴシック" panose="020B0600070205080204" pitchFamily="50" charset="-128"/>
                <a:ea typeface="ＭＳ Ｐゴシック" panose="020B0600070205080204" pitchFamily="50" charset="-128"/>
              </a:rPr>
              <a:t>】</a:t>
            </a:r>
          </a:p>
          <a:p>
            <a:endParaRPr kumimoji="1" lang="en-US" altLang="ja-JP" sz="160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（１）地域の中で安心して健やかに暮らせる</a:t>
            </a:r>
            <a:endParaRPr kumimoji="1" lang="en-US" altLang="ja-JP" sz="1600" b="1" dirty="0">
              <a:solidFill>
                <a:schemeClr val="tx1"/>
              </a:solidFill>
              <a:latin typeface="ＭＳ Ｐゴシック" panose="020B0600070205080204" pitchFamily="50" charset="-128"/>
              <a:ea typeface="ＭＳ Ｐゴシック" panose="020B0600070205080204" pitchFamily="50" charset="-128"/>
            </a:endParaRPr>
          </a:p>
          <a:p>
            <a:r>
              <a:rPr lang="ja-JP" altLang="en-US" sz="1600" b="1" dirty="0">
                <a:solidFill>
                  <a:schemeClr val="tx1"/>
                </a:solidFill>
                <a:latin typeface="ＭＳ Ｐゴシック" panose="020B0600070205080204" pitchFamily="50" charset="-128"/>
                <a:ea typeface="ＭＳ Ｐゴシック" panose="020B0600070205080204" pitchFamily="50" charset="-128"/>
              </a:rPr>
              <a:t>まちづくり</a:t>
            </a:r>
            <a:endParaRPr lang="en-US" altLang="ja-JP" sz="1600" b="1" dirty="0">
              <a:solidFill>
                <a:schemeClr val="tx1"/>
              </a:solidFill>
              <a:latin typeface="ＭＳ Ｐゴシック" panose="020B0600070205080204" pitchFamily="50" charset="-128"/>
              <a:ea typeface="ＭＳ Ｐゴシック" panose="020B0600070205080204" pitchFamily="50" charset="-128"/>
            </a:endParaRPr>
          </a:p>
          <a:p>
            <a:r>
              <a:rPr lang="ja-JP" altLang="en-US" sz="1050" b="1" dirty="0">
                <a:solidFill>
                  <a:schemeClr val="tx1"/>
                </a:solidFill>
                <a:latin typeface="ＭＳ Ｐゴシック" panose="020B0600070205080204" pitchFamily="50" charset="-128"/>
                <a:ea typeface="ＭＳ Ｐゴシック" panose="020B0600070205080204" pitchFamily="50" charset="-128"/>
              </a:rPr>
              <a:t>　</a:t>
            </a:r>
            <a:r>
              <a:rPr lang="ja-JP" altLang="ja-JP" sz="1050" dirty="0">
                <a:solidFill>
                  <a:schemeClr val="tx1"/>
                </a:solidFill>
              </a:rPr>
              <a:t>障がいのある人等が地域で安心して暮らし続けるためには、必要とするサービスを適切に提供し、支援できる体制が求められます。</a:t>
            </a:r>
          </a:p>
          <a:p>
            <a:r>
              <a:rPr lang="ja-JP" altLang="en-US" sz="1050" dirty="0">
                <a:solidFill>
                  <a:schemeClr val="tx1"/>
                </a:solidFill>
              </a:rPr>
              <a:t>　</a:t>
            </a:r>
            <a:r>
              <a:rPr lang="ja-JP" altLang="ja-JP" sz="1050" dirty="0">
                <a:solidFill>
                  <a:schemeClr val="tx1"/>
                </a:solidFill>
              </a:rPr>
              <a:t>障がいのある人等には、それぞれに必要とされる支援があります。福祉サービスの提供体制をはじめとし、その情報を得やすい仕組みを整備する</a:t>
            </a:r>
            <a:endParaRPr lang="en-US" altLang="ja-JP"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086600" y="0"/>
            <a:ext cx="2057400" cy="365125"/>
          </a:xfrm>
        </p:spPr>
        <p:txBody>
          <a:bodyPr/>
          <a:lstStyle/>
          <a:p>
            <a:r>
              <a:rPr lang="ja-JP" altLang="en-US" dirty="0"/>
              <a:t>２</a:t>
            </a:r>
            <a:endParaRPr kumimoji="1" lang="ja-JP" altLang="en-US" dirty="0"/>
          </a:p>
        </p:txBody>
      </p:sp>
      <p:sp>
        <p:nvSpPr>
          <p:cNvPr id="20" name="正方形/長方形 19"/>
          <p:cNvSpPr/>
          <p:nvPr/>
        </p:nvSpPr>
        <p:spPr>
          <a:xfrm>
            <a:off x="4701362" y="816239"/>
            <a:ext cx="4323368" cy="6041761"/>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lang="ja-JP" altLang="ja-JP" sz="1050" dirty="0">
                <a:solidFill>
                  <a:schemeClr val="tx1"/>
                </a:solidFill>
              </a:rPr>
              <a:t>ことで、障がいのある人等が必要な支援をスムーズに利用でき、健やかに暮らし続けられる環境とすることが大切です。また、障がいのある人等の意思決定を尊重するとともに権利擁護に努め、関係機関の支援の資質向上を図りながら、自立と社会参加の促進に努めます。</a:t>
            </a:r>
          </a:p>
          <a:p>
            <a:r>
              <a:rPr lang="ja-JP" altLang="en-US" sz="1050" dirty="0">
                <a:solidFill>
                  <a:schemeClr val="tx1"/>
                </a:solidFill>
              </a:rPr>
              <a:t>　</a:t>
            </a:r>
            <a:r>
              <a:rPr lang="ja-JP" altLang="ja-JP" sz="1050" dirty="0">
                <a:solidFill>
                  <a:schemeClr val="tx1"/>
                </a:solidFill>
              </a:rPr>
              <a:t>目標の実現に向け、生活支援体制の整備と</a:t>
            </a:r>
            <a:r>
              <a:rPr lang="ja-JP" altLang="ja-JP" sz="1050" dirty="0" err="1">
                <a:solidFill>
                  <a:schemeClr val="tx1"/>
                </a:solidFill>
              </a:rPr>
              <a:t>障がい</a:t>
            </a:r>
            <a:r>
              <a:rPr lang="ja-JP" altLang="ja-JP" sz="1050" dirty="0">
                <a:solidFill>
                  <a:schemeClr val="tx1"/>
                </a:solidFill>
              </a:rPr>
              <a:t>福祉サービス等の適切な確保を図り、様々な媒体を通して情報提供を行います。</a:t>
            </a:r>
            <a:endParaRPr lang="en-US" altLang="ja-JP" sz="1050" dirty="0">
              <a:solidFill>
                <a:schemeClr val="tx1"/>
              </a:solidFill>
              <a:latin typeface="ＭＳ Ｐゴシック" panose="020B0600070205080204" pitchFamily="50" charset="-128"/>
            </a:endParaRPr>
          </a:p>
          <a:p>
            <a:endParaRPr kumimoji="1" lang="en-US" altLang="ja-JP" sz="105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a:t>
            </a:r>
            <a:r>
              <a:rPr lang="ja-JP" altLang="en-US" sz="1600" b="1" dirty="0">
                <a:solidFill>
                  <a:schemeClr val="tx1"/>
                </a:solidFill>
                <a:latin typeface="ＭＳ Ｐゴシック" panose="020B0600070205080204" pitchFamily="50" charset="-128"/>
                <a:ea typeface="ＭＳ Ｐゴシック" panose="020B0600070205080204" pitchFamily="50" charset="-128"/>
              </a:rPr>
              <a:t>２</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a:t>
            </a:r>
            <a:r>
              <a:rPr lang="ja-JP" altLang="en-US" sz="1600" b="1" dirty="0">
                <a:solidFill>
                  <a:schemeClr val="tx1"/>
                </a:solidFill>
                <a:latin typeface="ＭＳ Ｐゴシック" panose="020B0600070205080204" pitchFamily="50" charset="-128"/>
                <a:ea typeface="ＭＳ Ｐゴシック" panose="020B0600070205080204" pitchFamily="50" charset="-128"/>
              </a:rPr>
              <a:t>共に学び、共に働き、共に活動できる</a:t>
            </a:r>
            <a:endParaRPr lang="en-US" altLang="ja-JP" sz="1600" b="1" dirty="0">
              <a:solidFill>
                <a:schemeClr val="tx1"/>
              </a:solidFill>
              <a:latin typeface="ＭＳ Ｐゴシック" panose="020B0600070205080204" pitchFamily="50" charset="-128"/>
              <a:ea typeface="ＭＳ Ｐゴシック" panose="020B0600070205080204" pitchFamily="50" charset="-128"/>
            </a:endParaRPr>
          </a:p>
          <a:p>
            <a:r>
              <a:rPr lang="ja-JP" altLang="en-US" sz="1600" b="1" dirty="0">
                <a:solidFill>
                  <a:schemeClr val="tx1"/>
                </a:solidFill>
                <a:latin typeface="ＭＳ Ｐゴシック" panose="020B0600070205080204" pitchFamily="50" charset="-128"/>
                <a:ea typeface="ＭＳ Ｐゴシック" panose="020B0600070205080204" pitchFamily="50" charset="-128"/>
              </a:rPr>
              <a:t>まちづくり</a:t>
            </a:r>
            <a:endParaRPr lang="en-US" altLang="ja-JP" sz="1600" b="1" dirty="0">
              <a:solidFill>
                <a:schemeClr val="tx1"/>
              </a:solidFill>
              <a:latin typeface="ＭＳ Ｐゴシック" panose="020B0600070205080204" pitchFamily="50" charset="-128"/>
              <a:ea typeface="ＭＳ Ｐゴシック" panose="020B0600070205080204" pitchFamily="50" charset="-128"/>
            </a:endParaRPr>
          </a:p>
          <a:p>
            <a:r>
              <a:rPr lang="ja-JP" altLang="en-US" sz="1050" b="1" dirty="0">
                <a:solidFill>
                  <a:schemeClr val="tx1"/>
                </a:solidFill>
                <a:latin typeface="ＭＳ Ｐゴシック" panose="020B0600070205080204" pitchFamily="50" charset="-128"/>
                <a:ea typeface="ＭＳ Ｐゴシック" panose="020B0600070205080204" pitchFamily="50" charset="-128"/>
              </a:rPr>
              <a:t>　</a:t>
            </a:r>
            <a:r>
              <a:rPr lang="ja-JP" altLang="ja-JP" sz="1050" dirty="0">
                <a:solidFill>
                  <a:schemeClr val="tx1"/>
                </a:solidFill>
              </a:rPr>
              <a:t>自立や社会参加を実現するために、障がいのある人もない人も共に理解し合う地域づくりが必要です。</a:t>
            </a:r>
          </a:p>
          <a:p>
            <a:r>
              <a:rPr lang="ja-JP" altLang="ja-JP" sz="1050" dirty="0">
                <a:solidFill>
                  <a:schemeClr val="tx1"/>
                </a:solidFill>
              </a:rPr>
              <a:t>そのために、一人ひとりのニーズに応じた療育支援や教育を行い、健やかな成長を支援することが求められます。</a:t>
            </a:r>
            <a:r>
              <a:rPr lang="ja-JP" altLang="ja-JP" sz="1050" dirty="0" err="1">
                <a:solidFill>
                  <a:schemeClr val="tx1"/>
                </a:solidFill>
              </a:rPr>
              <a:t>障がいに</a:t>
            </a:r>
            <a:r>
              <a:rPr lang="ja-JP" altLang="ja-JP" sz="1050" dirty="0">
                <a:solidFill>
                  <a:schemeClr val="tx1"/>
                </a:solidFill>
              </a:rPr>
              <a:t>対応する個別支援の他、障がいへの正しい理解を進めるための広報活動が必要です。</a:t>
            </a:r>
          </a:p>
          <a:p>
            <a:r>
              <a:rPr lang="ja-JP" altLang="ja-JP" sz="1050" dirty="0">
                <a:solidFill>
                  <a:schemeClr val="tx1"/>
                </a:solidFill>
              </a:rPr>
              <a:t>また、「働きたい」と思える魅力あるまちづくりをめざし、障がいのある人が能力を発揮するための支援を行うとともに、障壁をなくし障がいのある人を受け入れやすくする環境整備に努めます。</a:t>
            </a:r>
          </a:p>
          <a:p>
            <a:r>
              <a:rPr lang="ja-JP" altLang="ja-JP" sz="1050" dirty="0">
                <a:solidFill>
                  <a:schemeClr val="tx1"/>
                </a:solidFill>
              </a:rPr>
              <a:t>目標の実現に向け、保育・教育との連携を図り、</a:t>
            </a:r>
            <a:r>
              <a:rPr lang="ja-JP" altLang="ja-JP" sz="1050" dirty="0" err="1">
                <a:solidFill>
                  <a:schemeClr val="tx1"/>
                </a:solidFill>
              </a:rPr>
              <a:t>障がい</a:t>
            </a:r>
            <a:r>
              <a:rPr lang="ja-JP" altLang="ja-JP" sz="1050" dirty="0">
                <a:solidFill>
                  <a:schemeClr val="tx1"/>
                </a:solidFill>
              </a:rPr>
              <a:t>児等の支援体制を形成するとともに、福祉的就労支援の充実と企業等への働きかけを重点的</a:t>
            </a:r>
            <a:r>
              <a:rPr lang="ja-JP" altLang="en-US" sz="1050" dirty="0">
                <a:solidFill>
                  <a:schemeClr val="tx1"/>
                </a:solidFill>
              </a:rPr>
              <a:t>に行う一般就労も取り組んでいきます。</a:t>
            </a:r>
            <a:endParaRPr lang="en-US" altLang="ja-JP" sz="1050" dirty="0">
              <a:solidFill>
                <a:schemeClr val="tx1"/>
              </a:solidFill>
            </a:endParaRPr>
          </a:p>
          <a:p>
            <a:endParaRPr lang="en-US" altLang="ja-JP" sz="1050" dirty="0">
              <a:solidFill>
                <a:schemeClr val="tx1"/>
              </a:solidFill>
            </a:endParaRPr>
          </a:p>
          <a:p>
            <a:r>
              <a:rPr lang="ja-JP" altLang="en-US" sz="1600" b="1" dirty="0">
                <a:solidFill>
                  <a:schemeClr val="tx1"/>
                </a:solidFill>
              </a:rPr>
              <a:t>（３）支えあいにあふれ、共に生きるまちづくり</a:t>
            </a:r>
            <a:endParaRPr lang="en-US" altLang="ja-JP" sz="1600" b="1" dirty="0">
              <a:solidFill>
                <a:schemeClr val="tx1"/>
              </a:solidFill>
            </a:endParaRPr>
          </a:p>
          <a:p>
            <a:r>
              <a:rPr lang="ja-JP" altLang="en-US" sz="1050" dirty="0">
                <a:solidFill>
                  <a:schemeClr val="tx1"/>
                </a:solidFill>
              </a:rPr>
              <a:t>　</a:t>
            </a:r>
            <a:r>
              <a:rPr lang="ja-JP" altLang="ja-JP" sz="1050" dirty="0">
                <a:solidFill>
                  <a:schemeClr val="tx1"/>
                </a:solidFill>
              </a:rPr>
              <a:t>障がいのある人もない人も、互いに支えあい、地域で生き生きと暮らしていける社会をめざすノーマライゼーションの理念に基づき、障がいのある人等が主体的に暮らしていける地域を作ることが求められています。</a:t>
            </a:r>
          </a:p>
          <a:p>
            <a:r>
              <a:rPr lang="ja-JP" altLang="en-US" sz="1050" dirty="0">
                <a:solidFill>
                  <a:schemeClr val="tx1"/>
                </a:solidFill>
              </a:rPr>
              <a:t>　</a:t>
            </a:r>
            <a:r>
              <a:rPr lang="ja-JP" altLang="ja-JP" sz="1050" dirty="0">
                <a:solidFill>
                  <a:schemeClr val="tx1"/>
                </a:solidFill>
              </a:rPr>
              <a:t>障がいのある人等の地域生活を支えていくためには福祉サービスなどの公的サービスの他、地域の人と人との支えあいや助けあいの力で様々な障壁を取り除き、安心して暮らせる地域にしていくことが大切です。</a:t>
            </a:r>
          </a:p>
          <a:p>
            <a:r>
              <a:rPr lang="ja-JP" altLang="en-US" sz="1050" dirty="0">
                <a:solidFill>
                  <a:schemeClr val="tx1"/>
                </a:solidFill>
              </a:rPr>
              <a:t>　</a:t>
            </a:r>
            <a:r>
              <a:rPr lang="ja-JP" altLang="ja-JP" sz="1050" dirty="0">
                <a:solidFill>
                  <a:schemeClr val="tx1"/>
                </a:solidFill>
              </a:rPr>
              <a:t>また、大規模災害時の避難所環境の整備を図り、災害があっても安全に避難ができる体制づくりに努めます。</a:t>
            </a:r>
          </a:p>
          <a:p>
            <a:r>
              <a:rPr lang="ja-JP" altLang="en-US" sz="1050" dirty="0">
                <a:solidFill>
                  <a:schemeClr val="tx1"/>
                </a:solidFill>
              </a:rPr>
              <a:t>　</a:t>
            </a:r>
            <a:r>
              <a:rPr lang="ja-JP" altLang="ja-JP" sz="1050" dirty="0">
                <a:solidFill>
                  <a:schemeClr val="tx1"/>
                </a:solidFill>
              </a:rPr>
              <a:t>目標の実現に向け、広報つばめ等をはじめとした様々な情報媒体を活用して障がいのある人等への理解の促進を図り、社会福祉協議会との協働で地域支えあい活動推進の取り組みを行うとともに、福祉避難所の開設がスムーズに行われ、適切に運営される仕組みづくりを関係機関と連携しながら推進していきます。</a:t>
            </a:r>
          </a:p>
        </p:txBody>
      </p:sp>
      <p:cxnSp>
        <p:nvCxnSpPr>
          <p:cNvPr id="5" name="直線コネクタ 4"/>
          <p:cNvCxnSpPr/>
          <p:nvPr/>
        </p:nvCxnSpPr>
        <p:spPr>
          <a:xfrm>
            <a:off x="4545496" y="914400"/>
            <a:ext cx="0" cy="575144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5902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 y="61690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 y="744632"/>
            <a:ext cx="9143996" cy="646331"/>
          </a:xfrm>
          <a:prstGeom prst="rect">
            <a:avLst/>
          </a:prstGeom>
          <a:noFill/>
        </p:spPr>
        <p:txBody>
          <a:bodyPr wrap="square" rtlCol="0">
            <a:spAutoFit/>
          </a:bodyPr>
          <a:lstStyle/>
          <a:p>
            <a:r>
              <a:rPr kumimoji="1" lang="ja-JP" altLang="en-US" dirty="0"/>
              <a:t>◆第</a:t>
            </a:r>
            <a:r>
              <a:rPr lang="ja-JP" altLang="en-US" dirty="0"/>
              <a:t>５期燕市</a:t>
            </a:r>
            <a:r>
              <a:rPr lang="ja-JP" altLang="en-US" dirty="0" err="1"/>
              <a:t>障がい</a:t>
            </a:r>
            <a:r>
              <a:rPr lang="ja-JP" altLang="en-US" dirty="0"/>
              <a:t>福祉計画及び第１期燕市障がい児福祉計画</a:t>
            </a:r>
            <a:r>
              <a:rPr kumimoji="1" lang="ja-JP" altLang="en-US" dirty="0"/>
              <a:t>成果目標</a:t>
            </a:r>
            <a:r>
              <a:rPr lang="ja-JP" altLang="en-US" dirty="0"/>
              <a:t>より</a:t>
            </a:r>
            <a:r>
              <a:rPr kumimoji="1" lang="ja-JP" altLang="en-US" dirty="0"/>
              <a:t>　</a:t>
            </a:r>
            <a:endParaRPr kumimoji="1" lang="en-US" altLang="ja-JP" dirty="0"/>
          </a:p>
          <a:p>
            <a:r>
              <a:rPr lang="ja-JP" altLang="en-US" dirty="0"/>
              <a:t>　　</a:t>
            </a:r>
            <a:r>
              <a:rPr kumimoji="1" lang="ja-JP" altLang="en-US" sz="1200" dirty="0"/>
              <a:t>（　</a:t>
            </a:r>
            <a:r>
              <a:rPr lang="ja-JP" altLang="en-US" sz="1200" dirty="0"/>
              <a:t>第５期燕市</a:t>
            </a:r>
            <a:r>
              <a:rPr lang="ja-JP" altLang="en-US" sz="1200" dirty="0" err="1"/>
              <a:t>障がい</a:t>
            </a:r>
            <a:r>
              <a:rPr lang="ja-JP" altLang="en-US" sz="1200" dirty="0"/>
              <a:t>福祉計画及び第１期燕市障がい児福祉</a:t>
            </a:r>
            <a:r>
              <a:rPr kumimoji="1" lang="ja-JP" altLang="en-US" sz="1200" dirty="0"/>
              <a:t>計画　</a:t>
            </a:r>
            <a:r>
              <a:rPr lang="ja-JP" altLang="en-US" sz="1200" dirty="0"/>
              <a:t>５３、</a:t>
            </a:r>
            <a:r>
              <a:rPr kumimoji="1" lang="ja-JP" altLang="en-US" sz="1200" dirty="0"/>
              <a:t>５４ページ参照　）</a:t>
            </a:r>
          </a:p>
        </p:txBody>
      </p:sp>
      <p:graphicFrame>
        <p:nvGraphicFramePr>
          <p:cNvPr id="10" name="表 9"/>
          <p:cNvGraphicFramePr>
            <a:graphicFrameLocks noGrp="1"/>
          </p:cNvGraphicFramePr>
          <p:nvPr>
            <p:extLst>
              <p:ext uri="{D42A27DB-BD31-4B8C-83A1-F6EECF244321}">
                <p14:modId xmlns:p14="http://schemas.microsoft.com/office/powerpoint/2010/main" val="3620736283"/>
              </p:ext>
            </p:extLst>
          </p:nvPr>
        </p:nvGraphicFramePr>
        <p:xfrm>
          <a:off x="0" y="1899818"/>
          <a:ext cx="9143995" cy="4780654"/>
        </p:xfrm>
        <a:graphic>
          <a:graphicData uri="http://schemas.openxmlformats.org/drawingml/2006/table">
            <a:tbl>
              <a:tblPr firstRow="1" bandRow="1">
                <a:tableStyleId>{5C22544A-7EE6-4342-B048-85BDC9FD1C3A}</a:tableStyleId>
              </a:tblPr>
              <a:tblGrid>
                <a:gridCol w="3631707">
                  <a:extLst>
                    <a:ext uri="{9D8B030D-6E8A-4147-A177-3AD203B41FA5}">
                      <a16:colId xmlns:a16="http://schemas.microsoft.com/office/drawing/2014/main" val="20000"/>
                    </a:ext>
                  </a:extLst>
                </a:gridCol>
                <a:gridCol w="2222949">
                  <a:extLst>
                    <a:ext uri="{9D8B030D-6E8A-4147-A177-3AD203B41FA5}">
                      <a16:colId xmlns:a16="http://schemas.microsoft.com/office/drawing/2014/main" val="20002"/>
                    </a:ext>
                  </a:extLst>
                </a:gridCol>
                <a:gridCol w="3289339">
                  <a:extLst>
                    <a:ext uri="{9D8B030D-6E8A-4147-A177-3AD203B41FA5}">
                      <a16:colId xmlns:a16="http://schemas.microsoft.com/office/drawing/2014/main" val="746619833"/>
                    </a:ext>
                  </a:extLst>
                </a:gridCol>
              </a:tblGrid>
              <a:tr h="442334">
                <a:tc>
                  <a:txBody>
                    <a:bodyPr/>
                    <a:lstStyle/>
                    <a:p>
                      <a:pPr algn="l"/>
                      <a:r>
                        <a:rPr kumimoji="1" lang="ja-JP" altLang="en-US" sz="1400" dirty="0"/>
                        <a:t>成果目標</a:t>
                      </a:r>
                      <a:r>
                        <a:rPr kumimoji="1" lang="en-US" altLang="ja-JP" sz="1400" dirty="0"/>
                        <a:t>【</a:t>
                      </a:r>
                      <a:r>
                        <a:rPr kumimoji="1" lang="ja-JP" altLang="en-US" sz="1400" dirty="0"/>
                        <a:t>２０２０年度末までの成果目標</a:t>
                      </a:r>
                      <a:r>
                        <a:rPr kumimoji="1" lang="en-US" altLang="ja-JP" sz="1400" dirty="0"/>
                        <a:t>】</a:t>
                      </a:r>
                      <a:endParaRPr kumimoji="1" lang="ja-JP" altLang="en-US" sz="1400" dirty="0"/>
                    </a:p>
                  </a:txBody>
                  <a:tcPr anchor="ctr"/>
                </a:tc>
                <a:tc>
                  <a:txBody>
                    <a:bodyPr/>
                    <a:lstStyle/>
                    <a:p>
                      <a:pPr algn="ctr"/>
                      <a:r>
                        <a:rPr kumimoji="1" lang="ja-JP" altLang="en-US" sz="1400" dirty="0"/>
                        <a:t>施策</a:t>
                      </a:r>
                    </a:p>
                  </a:txBody>
                  <a:tcPr anchor="ctr"/>
                </a:tc>
                <a:tc>
                  <a:txBody>
                    <a:bodyPr/>
                    <a:lstStyle/>
                    <a:p>
                      <a:pPr algn="ctr"/>
                      <a:r>
                        <a:rPr kumimoji="1" lang="ja-JP" altLang="en-US" sz="1400" dirty="0"/>
                        <a:t>Ｈ３０年度の進捗状況</a:t>
                      </a:r>
                    </a:p>
                  </a:txBody>
                  <a:tcPr anchor="ctr"/>
                </a:tc>
                <a:extLst>
                  <a:ext uri="{0D108BD9-81ED-4DB2-BD59-A6C34878D82A}">
                    <a16:rowId xmlns:a16="http://schemas.microsoft.com/office/drawing/2014/main" val="10000"/>
                  </a:ext>
                </a:extLst>
              </a:tr>
              <a:tr h="482529">
                <a:tc>
                  <a:txBody>
                    <a:bodyPr/>
                    <a:lstStyle/>
                    <a:p>
                      <a:r>
                        <a:rPr kumimoji="1" lang="ja-JP" altLang="en-US" sz="1400" b="1" dirty="0"/>
                        <a:t>①つながる支援体制の構築</a:t>
                      </a:r>
                      <a:endParaRPr kumimoji="1" lang="en-US" altLang="ja-JP" sz="1400" b="1" dirty="0"/>
                    </a:p>
                  </a:txBody>
                  <a:tcPr/>
                </a:tc>
                <a:tc>
                  <a:txBody>
                    <a:bodyPr/>
                    <a:lstStyle/>
                    <a:p>
                      <a:pPr algn="l"/>
                      <a:r>
                        <a:rPr kumimoji="1" lang="ja-JP" altLang="en-US" sz="1400" b="1" dirty="0"/>
                        <a:t>療育支援専門部会活用</a:t>
                      </a:r>
                      <a:endParaRPr kumimoji="1" lang="en-US" altLang="ja-JP"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◆療育支援専門部会参照（資料番号３の</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　２ページ参照）　</a:t>
                      </a:r>
                      <a:endParaRPr kumimoji="1" lang="en-US" altLang="ja-JP" sz="1400" b="1" dirty="0"/>
                    </a:p>
                  </a:txBody>
                  <a:tcPr/>
                </a:tc>
                <a:extLst>
                  <a:ext uri="{0D108BD9-81ED-4DB2-BD59-A6C34878D82A}">
                    <a16:rowId xmlns:a16="http://schemas.microsoft.com/office/drawing/2014/main" val="10001"/>
                  </a:ext>
                </a:extLst>
              </a:tr>
              <a:tr h="263504">
                <a:tc>
                  <a:txBody>
                    <a:bodyPr/>
                    <a:lstStyle/>
                    <a:p>
                      <a:r>
                        <a:rPr kumimoji="1" lang="ja-JP" altLang="en-US" sz="1400" b="1" dirty="0"/>
                        <a:t>②児童発達支援センターの在り方検討</a:t>
                      </a:r>
                    </a:p>
                  </a:txBody>
                  <a:tcPr/>
                </a:tc>
                <a:tc rowSpan="4">
                  <a:txBody>
                    <a:bodyPr/>
                    <a:lstStyle/>
                    <a:p>
                      <a:pPr algn="l"/>
                      <a:r>
                        <a:rPr kumimoji="1" lang="ja-JP" altLang="en-US" sz="1400" b="1" dirty="0">
                          <a:solidFill>
                            <a:schemeClr val="tx1"/>
                          </a:solidFill>
                        </a:rPr>
                        <a:t>自立支援協議会で協議</a:t>
                      </a:r>
                      <a:endParaRPr kumimoji="1" lang="en-US" altLang="ja-JP" sz="1400" b="1" dirty="0">
                        <a:solidFill>
                          <a:schemeClr val="tx1"/>
                        </a:solidFill>
                      </a:endParaRPr>
                    </a:p>
                  </a:txBody>
                  <a:tcPr/>
                </a:tc>
                <a:tc>
                  <a:txBody>
                    <a:bodyPr/>
                    <a:lstStyle/>
                    <a:p>
                      <a:pPr algn="l"/>
                      <a:r>
                        <a:rPr kumimoji="1" lang="ja-JP" altLang="en-US" sz="1400" b="1" dirty="0">
                          <a:solidFill>
                            <a:schemeClr val="tx1"/>
                          </a:solidFill>
                        </a:rPr>
                        <a:t>◆法人と協議継続</a:t>
                      </a:r>
                      <a:endParaRPr kumimoji="1" lang="en-US" altLang="ja-JP" sz="1400" b="1" dirty="0">
                        <a:solidFill>
                          <a:schemeClr val="tx1"/>
                        </a:solidFill>
                      </a:endParaRPr>
                    </a:p>
                  </a:txBody>
                  <a:tcPr/>
                </a:tc>
                <a:extLst>
                  <a:ext uri="{0D108BD9-81ED-4DB2-BD59-A6C34878D82A}">
                    <a16:rowId xmlns:a16="http://schemas.microsoft.com/office/drawing/2014/main" val="10002"/>
                  </a:ext>
                </a:extLst>
              </a:tr>
              <a:tr h="528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③保育所等訪問支援を実施する事業所確保</a:t>
                      </a:r>
                      <a:r>
                        <a:rPr kumimoji="1" lang="ja-JP" altLang="en-US" sz="1400" b="0" dirty="0">
                          <a:solidFill>
                            <a:schemeClr val="tx1"/>
                          </a:solidFill>
                          <a:latin typeface="+mn-ea"/>
                          <a:ea typeface="+mn-ea"/>
                        </a:rPr>
                        <a:t>　　　</a:t>
                      </a:r>
                      <a:endParaRPr kumimoji="1" lang="ja-JP" altLang="en-US" sz="1400" b="1"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p>
                  </a:txBody>
                  <a:tcPr/>
                </a:tc>
                <a:tc>
                  <a:txBody>
                    <a:bodyPr/>
                    <a:lstStyle/>
                    <a:p>
                      <a:pPr algn="l"/>
                      <a:r>
                        <a:rPr kumimoji="1" lang="ja-JP" altLang="en-US" sz="1400" b="1" dirty="0">
                          <a:solidFill>
                            <a:schemeClr val="tx1"/>
                          </a:solidFill>
                        </a:rPr>
                        <a:t>◆（</a:t>
                      </a:r>
                      <a:r>
                        <a:rPr kumimoji="1" lang="en-US" altLang="ja-JP" sz="1400" b="1" dirty="0">
                          <a:solidFill>
                            <a:schemeClr val="tx1"/>
                          </a:solidFill>
                        </a:rPr>
                        <a:t>H29</a:t>
                      </a:r>
                      <a:r>
                        <a:rPr kumimoji="1" lang="ja-JP" altLang="en-US" sz="1400" b="1" dirty="0">
                          <a:solidFill>
                            <a:schemeClr val="tx1"/>
                          </a:solidFill>
                        </a:rPr>
                        <a:t>）</a:t>
                      </a:r>
                      <a:r>
                        <a:rPr kumimoji="1" lang="en-US" altLang="ja-JP" sz="1400" b="1" dirty="0">
                          <a:solidFill>
                            <a:schemeClr val="tx1"/>
                          </a:solidFill>
                        </a:rPr>
                        <a:t>0</a:t>
                      </a:r>
                      <a:r>
                        <a:rPr kumimoji="1" lang="ja-JP" altLang="en-US" sz="1400" b="1" dirty="0">
                          <a:solidFill>
                            <a:schemeClr val="tx1"/>
                          </a:solidFill>
                        </a:rPr>
                        <a:t>カ所　⇒（</a:t>
                      </a:r>
                      <a:r>
                        <a:rPr kumimoji="1" lang="en-US" altLang="ja-JP" sz="1400" b="1" dirty="0">
                          <a:solidFill>
                            <a:schemeClr val="tx1"/>
                          </a:solidFill>
                        </a:rPr>
                        <a:t>H30)1</a:t>
                      </a:r>
                      <a:r>
                        <a:rPr kumimoji="1" lang="ja-JP" altLang="en-US" sz="1400" b="1" dirty="0">
                          <a:solidFill>
                            <a:schemeClr val="tx1"/>
                          </a:solidFill>
                        </a:rPr>
                        <a:t>カ所</a:t>
                      </a:r>
                    </a:p>
                  </a:txBody>
                  <a:tcPr/>
                </a:tc>
                <a:extLst>
                  <a:ext uri="{0D108BD9-81ED-4DB2-BD59-A6C34878D82A}">
                    <a16:rowId xmlns:a16="http://schemas.microsoft.com/office/drawing/2014/main" val="3109297410"/>
                  </a:ext>
                </a:extLst>
              </a:tr>
              <a:tr h="51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n-ea"/>
                          <a:ea typeface="+mn-ea"/>
                        </a:rPr>
                        <a:t>④重症心身障が</a:t>
                      </a:r>
                      <a:r>
                        <a:rPr kumimoji="1" lang="ja-JP" altLang="en-US" sz="1400" b="1" dirty="0" err="1">
                          <a:solidFill>
                            <a:schemeClr val="tx1"/>
                          </a:solidFill>
                          <a:latin typeface="+mn-ea"/>
                          <a:ea typeface="+mn-ea"/>
                        </a:rPr>
                        <a:t>い</a:t>
                      </a:r>
                      <a:r>
                        <a:rPr kumimoji="1" lang="ja-JP" altLang="en-US" sz="1400" b="1" dirty="0">
                          <a:solidFill>
                            <a:schemeClr val="tx1"/>
                          </a:solidFill>
                          <a:latin typeface="+mn-ea"/>
                          <a:ea typeface="+mn-ea"/>
                        </a:rPr>
                        <a:t>児を支援する児童発達支</a:t>
                      </a:r>
                      <a:endParaRPr kumimoji="1" lang="en-US" altLang="ja-JP" sz="140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n-ea"/>
                          <a:ea typeface="+mn-ea"/>
                        </a:rPr>
                        <a:t>　援事業所、放課後等デイサービスの確保</a:t>
                      </a:r>
                      <a:endParaRPr kumimoji="1" lang="en-US" altLang="ja-JP" sz="1400" b="1" dirty="0">
                        <a:solidFill>
                          <a:schemeClr val="tx1"/>
                        </a:solidFill>
                        <a:latin typeface="+mn-ea"/>
                        <a:ea typeface="+mn-ea"/>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p>
                  </a:txBody>
                  <a:tcPr/>
                </a:tc>
                <a:tc>
                  <a:txBody>
                    <a:bodyPr/>
                    <a:lstStyle/>
                    <a:p>
                      <a:pPr algn="l"/>
                      <a:r>
                        <a:rPr kumimoji="1" lang="ja-JP" altLang="en-US" sz="1400" b="1" dirty="0">
                          <a:solidFill>
                            <a:schemeClr val="tx1"/>
                          </a:solidFill>
                        </a:rPr>
                        <a:t>◆児童発達支援事業所  　</a:t>
                      </a:r>
                      <a:endParaRPr kumimoji="1" lang="en-US" altLang="ja-JP" sz="1400" b="1" dirty="0">
                        <a:solidFill>
                          <a:schemeClr val="tx1"/>
                        </a:solidFill>
                      </a:endParaRPr>
                    </a:p>
                    <a:p>
                      <a:pPr algn="l"/>
                      <a:r>
                        <a:rPr kumimoji="1" lang="en-US" altLang="ja-JP" sz="1400" b="1" dirty="0">
                          <a:solidFill>
                            <a:schemeClr val="tx1"/>
                          </a:solidFill>
                        </a:rPr>
                        <a:t>        (H29)</a:t>
                      </a:r>
                      <a:r>
                        <a:rPr kumimoji="1" lang="ja-JP" altLang="en-US" sz="1400" b="1" dirty="0">
                          <a:solidFill>
                            <a:schemeClr val="tx1"/>
                          </a:solidFill>
                        </a:rPr>
                        <a:t>２カ所　⇒</a:t>
                      </a:r>
                      <a:r>
                        <a:rPr kumimoji="1" lang="en-US" altLang="ja-JP" sz="1400" b="1" dirty="0">
                          <a:solidFill>
                            <a:schemeClr val="tx1"/>
                          </a:solidFill>
                        </a:rPr>
                        <a:t>(H30)</a:t>
                      </a:r>
                      <a:r>
                        <a:rPr kumimoji="1" lang="ja-JP" altLang="en-US" sz="1400" b="1" dirty="0">
                          <a:solidFill>
                            <a:schemeClr val="tx1"/>
                          </a:solidFill>
                        </a:rPr>
                        <a:t>２カ所</a:t>
                      </a:r>
                      <a:endParaRPr kumimoji="1" lang="en-US" altLang="ja-JP" sz="1400" b="1" dirty="0">
                        <a:solidFill>
                          <a:schemeClr val="tx1"/>
                        </a:solidFill>
                      </a:endParaRPr>
                    </a:p>
                    <a:p>
                      <a:pPr algn="l"/>
                      <a:r>
                        <a:rPr kumimoji="1" lang="ja-JP" altLang="en-US" sz="1400" b="1" dirty="0">
                          <a:solidFill>
                            <a:schemeClr val="tx1"/>
                          </a:solidFill>
                        </a:rPr>
                        <a:t>◆放課後等デイサービス　</a:t>
                      </a:r>
                      <a:endParaRPr kumimoji="1" lang="en-US" altLang="ja-JP" sz="1400" b="1" dirty="0">
                        <a:solidFill>
                          <a:schemeClr val="tx1"/>
                        </a:solidFill>
                      </a:endParaRPr>
                    </a:p>
                    <a:p>
                      <a:pPr algn="l"/>
                      <a:r>
                        <a:rPr kumimoji="1" lang="en-US" altLang="ja-JP" sz="1400" b="1" dirty="0">
                          <a:solidFill>
                            <a:schemeClr val="tx1"/>
                          </a:solidFill>
                        </a:rPr>
                        <a:t>        (H29)</a:t>
                      </a:r>
                      <a:r>
                        <a:rPr kumimoji="1" lang="ja-JP" altLang="en-US" sz="1400" b="1" dirty="0">
                          <a:solidFill>
                            <a:schemeClr val="tx1"/>
                          </a:solidFill>
                        </a:rPr>
                        <a:t>３カ所　⇒</a:t>
                      </a:r>
                      <a:r>
                        <a:rPr kumimoji="1" lang="en-US" altLang="ja-JP" sz="1400" b="1" dirty="0">
                          <a:solidFill>
                            <a:schemeClr val="tx1"/>
                          </a:solidFill>
                        </a:rPr>
                        <a:t>(H30)</a:t>
                      </a:r>
                      <a:r>
                        <a:rPr kumimoji="1" lang="ja-JP" altLang="en-US" sz="1400" b="1" dirty="0">
                          <a:solidFill>
                            <a:schemeClr val="tx1"/>
                          </a:solidFill>
                        </a:rPr>
                        <a:t>４カ所</a:t>
                      </a:r>
                      <a:endParaRPr kumimoji="1" lang="en-US" altLang="ja-JP" sz="1400" b="1" dirty="0">
                        <a:solidFill>
                          <a:schemeClr val="tx1"/>
                        </a:solidFill>
                      </a:endParaRPr>
                    </a:p>
                    <a:p>
                      <a:pPr algn="l"/>
                      <a:r>
                        <a:rPr kumimoji="1" lang="ja-JP" altLang="en-US" sz="1400" b="1" dirty="0">
                          <a:solidFill>
                            <a:schemeClr val="tx1"/>
                          </a:solidFill>
                        </a:rPr>
                        <a:t>◆放課後等デイサービス（基準該当）　　　　</a:t>
                      </a:r>
                      <a:r>
                        <a:rPr kumimoji="1" lang="en-US" altLang="ja-JP" sz="1400" b="1" baseline="0" dirty="0">
                          <a:solidFill>
                            <a:schemeClr val="tx1"/>
                          </a:solidFill>
                        </a:rPr>
                        <a:t>    </a:t>
                      </a:r>
                    </a:p>
                    <a:p>
                      <a:pPr algn="l"/>
                      <a:r>
                        <a:rPr kumimoji="1" lang="en-US" altLang="ja-JP" sz="1400" b="1" baseline="0" dirty="0">
                          <a:solidFill>
                            <a:schemeClr val="tx1"/>
                          </a:solidFill>
                        </a:rPr>
                        <a:t>        </a:t>
                      </a:r>
                      <a:r>
                        <a:rPr kumimoji="1" lang="en-US" altLang="ja-JP" sz="1400" b="1" dirty="0">
                          <a:solidFill>
                            <a:schemeClr val="tx1"/>
                          </a:solidFill>
                        </a:rPr>
                        <a:t>(H29)</a:t>
                      </a:r>
                      <a:r>
                        <a:rPr kumimoji="1" lang="ja-JP" altLang="en-US" sz="1400" b="1" dirty="0">
                          <a:solidFill>
                            <a:schemeClr val="tx1"/>
                          </a:solidFill>
                        </a:rPr>
                        <a:t>３カ所⇒</a:t>
                      </a:r>
                      <a:r>
                        <a:rPr kumimoji="1" lang="en-US" altLang="ja-JP" sz="1400" b="1" dirty="0">
                          <a:solidFill>
                            <a:schemeClr val="tx1"/>
                          </a:solidFill>
                        </a:rPr>
                        <a:t>(H30)</a:t>
                      </a:r>
                      <a:r>
                        <a:rPr kumimoji="1" lang="ja-JP" altLang="en-US" sz="1400" b="1" dirty="0">
                          <a:solidFill>
                            <a:schemeClr val="tx1"/>
                          </a:solidFill>
                        </a:rPr>
                        <a:t>４カ所</a:t>
                      </a:r>
                      <a:endParaRPr kumimoji="1" lang="en-US" altLang="ja-JP" sz="1400" b="1" dirty="0">
                        <a:solidFill>
                          <a:schemeClr val="tx1"/>
                        </a:solidFill>
                      </a:endParaRPr>
                    </a:p>
                    <a:p>
                      <a:pPr algn="l"/>
                      <a:r>
                        <a:rPr kumimoji="1" lang="en-US" altLang="ja-JP" sz="1000" b="0" dirty="0">
                          <a:solidFill>
                            <a:schemeClr val="tx1"/>
                          </a:solidFill>
                        </a:rPr>
                        <a:t>※</a:t>
                      </a:r>
                      <a:r>
                        <a:rPr kumimoji="1" lang="ja-JP" altLang="en-US" sz="1000" b="0" dirty="0">
                          <a:solidFill>
                            <a:schemeClr val="tx1"/>
                          </a:solidFill>
                        </a:rPr>
                        <a:t>受入実績のある市内事業所数を掲載</a:t>
                      </a:r>
                      <a:endParaRPr kumimoji="1" lang="en-US" altLang="ja-JP" sz="1000" b="0" dirty="0">
                        <a:solidFill>
                          <a:schemeClr val="tx1"/>
                        </a:solidFill>
                      </a:endParaRPr>
                    </a:p>
                    <a:p>
                      <a:pPr algn="l"/>
                      <a:r>
                        <a:rPr kumimoji="1" lang="en-US" altLang="ja-JP" sz="1000" b="0" dirty="0">
                          <a:solidFill>
                            <a:schemeClr val="tx1"/>
                          </a:solidFill>
                        </a:rPr>
                        <a:t>※</a:t>
                      </a:r>
                      <a:r>
                        <a:rPr kumimoji="1" lang="ja-JP" altLang="en-US" sz="1000" b="0" dirty="0">
                          <a:solidFill>
                            <a:schemeClr val="tx1"/>
                          </a:solidFill>
                        </a:rPr>
                        <a:t>重症心身障が</a:t>
                      </a:r>
                      <a:r>
                        <a:rPr kumimoji="1" lang="ja-JP" altLang="en-US" sz="1000" b="0" dirty="0" err="1">
                          <a:solidFill>
                            <a:schemeClr val="tx1"/>
                          </a:solidFill>
                        </a:rPr>
                        <a:t>い</a:t>
                      </a:r>
                      <a:r>
                        <a:rPr kumimoji="1" lang="ja-JP" altLang="en-US" sz="1000" b="0" dirty="0">
                          <a:solidFill>
                            <a:schemeClr val="tx1"/>
                          </a:solidFill>
                        </a:rPr>
                        <a:t>児を主として支援する事業所⇒市内０</a:t>
                      </a:r>
                      <a:endParaRPr kumimoji="1" lang="en-US" altLang="ja-JP" sz="1000" b="0" dirty="0">
                        <a:solidFill>
                          <a:schemeClr val="tx1"/>
                        </a:solidFill>
                      </a:endParaRPr>
                    </a:p>
                  </a:txBody>
                  <a:tcPr/>
                </a:tc>
                <a:extLst>
                  <a:ext uri="{0D108BD9-81ED-4DB2-BD59-A6C34878D82A}">
                    <a16:rowId xmlns:a16="http://schemas.microsoft.com/office/drawing/2014/main" val="585365581"/>
                  </a:ext>
                </a:extLst>
              </a:tr>
              <a:tr h="12605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n-ea"/>
                          <a:ea typeface="+mn-ea"/>
                        </a:rPr>
                        <a:t>⑤医療的ケア児支援のための協議の場の</a:t>
                      </a:r>
                      <a:endParaRPr kumimoji="1" lang="en-US" altLang="ja-JP" sz="1400" b="1"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n-ea"/>
                          <a:ea typeface="+mn-ea"/>
                        </a:rPr>
                        <a:t>　検討</a:t>
                      </a:r>
                      <a:endParaRPr kumimoji="1" lang="en-US" altLang="ja-JP" sz="1400" b="1" dirty="0">
                        <a:solidFill>
                          <a:schemeClr val="tx1"/>
                        </a:solidFill>
                        <a:latin typeface="+mn-ea"/>
                        <a:ea typeface="+mn-ea"/>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p>
                  </a:txBody>
                  <a:tcPr/>
                </a:tc>
                <a:tc>
                  <a:txBody>
                    <a:bodyPr/>
                    <a:lstStyle/>
                    <a:p>
                      <a:pPr algn="l"/>
                      <a:r>
                        <a:rPr kumimoji="1" lang="ja-JP" altLang="en-US" sz="1400" b="1" dirty="0"/>
                        <a:t>◆</a:t>
                      </a:r>
                      <a:r>
                        <a:rPr kumimoji="1" lang="en-US" altLang="ja-JP" sz="1400" b="1" dirty="0"/>
                        <a:t>H29.9</a:t>
                      </a:r>
                      <a:r>
                        <a:rPr kumimoji="1" lang="ja-JP" altLang="en-US" sz="1400" b="1" dirty="0"/>
                        <a:t>より燕地区重度心身障が</a:t>
                      </a:r>
                      <a:r>
                        <a:rPr kumimoji="1" lang="ja-JP" altLang="en-US" sz="1400" b="1" dirty="0" err="1"/>
                        <a:t>い</a:t>
                      </a:r>
                      <a:r>
                        <a:rPr kumimoji="1" lang="ja-JP" altLang="en-US" sz="1400" b="1" dirty="0"/>
                        <a:t>児・</a:t>
                      </a:r>
                      <a:endParaRPr kumimoji="1" lang="en-US" altLang="ja-JP" sz="1400" b="1" dirty="0"/>
                    </a:p>
                    <a:p>
                      <a:pPr algn="l"/>
                      <a:r>
                        <a:rPr kumimoji="1" lang="ja-JP" altLang="en-US" sz="1400" b="1" dirty="0"/>
                        <a:t>　医療的ケア児連絡会（任意）に参画し、</a:t>
                      </a:r>
                      <a:endParaRPr kumimoji="1" lang="en-US" altLang="ja-JP" sz="1400" b="1" dirty="0"/>
                    </a:p>
                    <a:p>
                      <a:pPr algn="l"/>
                      <a:r>
                        <a:rPr kumimoji="1" lang="ja-JP" altLang="en-US" sz="1400" b="1" dirty="0"/>
                        <a:t>　月</a:t>
                      </a:r>
                      <a:r>
                        <a:rPr kumimoji="1" lang="en-US" altLang="ja-JP" sz="1400" b="1" dirty="0"/>
                        <a:t>1</a:t>
                      </a:r>
                      <a:r>
                        <a:rPr kumimoji="1" lang="ja-JP" altLang="en-US" sz="1400" b="1" dirty="0"/>
                        <a:t>回程度会議を開催し情報収集。また、</a:t>
                      </a:r>
                      <a:endParaRPr kumimoji="1" lang="en-US" altLang="ja-JP" sz="1400" b="1" dirty="0"/>
                    </a:p>
                    <a:p>
                      <a:pPr algn="l"/>
                      <a:r>
                        <a:rPr kumimoji="1" lang="ja-JP" altLang="en-US" sz="1400" b="1" dirty="0"/>
                        <a:t>　実践研修を実施（</a:t>
                      </a:r>
                      <a:r>
                        <a:rPr kumimoji="1" lang="en-US" altLang="ja-JP" sz="1400" b="1" dirty="0"/>
                        <a:t>H29</a:t>
                      </a:r>
                      <a:r>
                        <a:rPr kumimoji="1" lang="ja-JP" altLang="en-US" sz="1400" b="1" dirty="0" err="1"/>
                        <a:t>、</a:t>
                      </a:r>
                      <a:r>
                        <a:rPr kumimoji="1" lang="en-US" altLang="ja-JP" sz="1400" b="1" dirty="0"/>
                        <a:t>H30</a:t>
                      </a:r>
                      <a:r>
                        <a:rPr kumimoji="1" lang="ja-JP" altLang="en-US" sz="1400" b="1" dirty="0"/>
                        <a:t>年度各</a:t>
                      </a:r>
                      <a:r>
                        <a:rPr kumimoji="1" lang="en-US" altLang="ja-JP" sz="1400" b="1" dirty="0"/>
                        <a:t>1</a:t>
                      </a:r>
                      <a:r>
                        <a:rPr kumimoji="1" lang="ja-JP" altLang="en-US" sz="1400" b="1" dirty="0"/>
                        <a:t>回</a:t>
                      </a:r>
                      <a:endParaRPr kumimoji="1" lang="en-US" altLang="ja-JP" sz="1400" b="1" dirty="0"/>
                    </a:p>
                    <a:p>
                      <a:pPr algn="l"/>
                      <a:r>
                        <a:rPr kumimoji="1" lang="ja-JP" altLang="en-US" sz="1400" b="1" dirty="0"/>
                        <a:t>　実施）</a:t>
                      </a:r>
                      <a:endParaRPr kumimoji="1" lang="en-US" altLang="ja-JP" sz="1400" b="1" dirty="0">
                        <a:solidFill>
                          <a:schemeClr val="tx1"/>
                        </a:solidFill>
                      </a:endParaRPr>
                    </a:p>
                    <a:p>
                      <a:pPr algn="l"/>
                      <a:r>
                        <a:rPr kumimoji="1" lang="en-US" altLang="ja-JP" sz="1000" b="0" dirty="0">
                          <a:solidFill>
                            <a:schemeClr val="tx1"/>
                          </a:solidFill>
                        </a:rPr>
                        <a:t>※</a:t>
                      </a:r>
                      <a:r>
                        <a:rPr kumimoji="1" lang="ja-JP" altLang="en-US" sz="1000" b="0" dirty="0">
                          <a:solidFill>
                            <a:schemeClr val="tx1"/>
                          </a:solidFill>
                        </a:rPr>
                        <a:t>医療的ケア児コーディネーター配置　⇒無</a:t>
                      </a:r>
                      <a:endParaRPr kumimoji="1" lang="en-US" altLang="ja-JP" sz="1000" b="0" dirty="0">
                        <a:solidFill>
                          <a:schemeClr val="tx1"/>
                        </a:solidFill>
                      </a:endParaRPr>
                    </a:p>
                  </a:txBody>
                  <a:tcPr/>
                </a:tc>
                <a:extLst>
                  <a:ext uri="{0D108BD9-81ED-4DB2-BD59-A6C34878D82A}">
                    <a16:rowId xmlns:a16="http://schemas.microsoft.com/office/drawing/2014/main" val="3246438371"/>
                  </a:ext>
                </a:extLst>
              </a:tr>
            </a:tbl>
          </a:graphicData>
        </a:graphic>
      </p:graphicFrame>
      <p:sp>
        <p:nvSpPr>
          <p:cNvPr id="7" name="スライド番号プレースホルダ 3"/>
          <p:cNvSpPr txBox="1">
            <a:spLocks/>
          </p:cNvSpPr>
          <p:nvPr/>
        </p:nvSpPr>
        <p:spPr>
          <a:xfrm>
            <a:off x="7010396" y="27518"/>
            <a:ext cx="2133600" cy="365125"/>
          </a:xfrm>
          <a:prstGeom prst="rect">
            <a:avLst/>
          </a:prstGeom>
        </p:spPr>
        <p:txBody>
          <a:bodyPr vert="horz" lIns="91440" tIns="45720" rIns="91440" bIns="45720" rtlCol="0" anchor="ctr">
            <a:normAutofit/>
          </a:bodyPr>
          <a:lstStyle/>
          <a:p>
            <a:pPr marL="0" marR="0" lvl="0" indent="0" algn="r" defTabSz="914288" rtl="0" eaLnBrk="1" fontAlgn="auto" latinLnBrk="0" hangingPunct="1">
              <a:lnSpc>
                <a:spcPct val="100000"/>
              </a:lnSpc>
              <a:spcBef>
                <a:spcPts val="0"/>
              </a:spcBef>
              <a:spcAft>
                <a:spcPts val="0"/>
              </a:spcAft>
              <a:buClrTx/>
              <a:buSzTx/>
              <a:buFontTx/>
              <a:buNone/>
              <a:tabLst/>
              <a:defRPr/>
            </a:pPr>
            <a:r>
              <a:rPr lang="ja-JP" altLang="en-US" sz="1200" dirty="0">
                <a:solidFill>
                  <a:schemeClr val="tx1">
                    <a:tint val="75000"/>
                  </a:schemeClr>
                </a:solidFill>
              </a:rPr>
              <a:t>３</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タイトル 1"/>
          <p:cNvSpPr txBox="1">
            <a:spLocks/>
          </p:cNvSpPr>
          <p:nvPr/>
        </p:nvSpPr>
        <p:spPr>
          <a:xfrm>
            <a:off x="0" y="7228"/>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t>３．平成３０年度進捗状況（その１）</a:t>
            </a:r>
          </a:p>
        </p:txBody>
      </p:sp>
      <p:sp>
        <p:nvSpPr>
          <p:cNvPr id="11" name="タイトル 4"/>
          <p:cNvSpPr txBox="1">
            <a:spLocks/>
          </p:cNvSpPr>
          <p:nvPr/>
        </p:nvSpPr>
        <p:spPr>
          <a:xfrm>
            <a:off x="0" y="1481760"/>
            <a:ext cx="5230434" cy="418058"/>
          </a:xfrm>
          <a:prstGeom prst="rect">
            <a:avLst/>
          </a:prstGeom>
        </p:spPr>
        <p:txBody>
          <a:bodyPr vert="horz" lIns="91440" tIns="45720" rIns="91440" bIns="45720" rtlCol="0" anchor="ctr">
            <a:noAutofit/>
          </a:bodyPr>
          <a:lstStyle/>
          <a:p>
            <a:pPr lvl="0" defTabSz="914400">
              <a:spcBef>
                <a:spcPct val="0"/>
              </a:spcBef>
            </a:pPr>
            <a:r>
              <a:rPr lang="ja-JP" altLang="en-US" sz="2400" b="1" dirty="0">
                <a:latin typeface="+mj-lt"/>
                <a:ea typeface="+mj-ea"/>
                <a:cs typeface="+mj-cs"/>
              </a:rPr>
              <a:t>（１）</a:t>
            </a:r>
            <a:r>
              <a:rPr lang="ja-JP" altLang="en-US" sz="2400" b="1" dirty="0" err="1">
                <a:latin typeface="+mj-lt"/>
                <a:ea typeface="+mj-ea"/>
                <a:cs typeface="+mj-cs"/>
              </a:rPr>
              <a:t>障がい</a:t>
            </a:r>
            <a:r>
              <a:rPr lang="ja-JP" altLang="en-US" sz="2400" b="1" dirty="0">
                <a:latin typeface="+mj-lt"/>
                <a:ea typeface="+mj-ea"/>
                <a:cs typeface="+mj-cs"/>
              </a:rPr>
              <a:t>児等支援の体制整備</a:t>
            </a:r>
            <a:endParaRPr kumimoji="1" lang="ja-JP" altLang="en-US" sz="2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44048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 y="61690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 y="744632"/>
            <a:ext cx="9143996" cy="646331"/>
          </a:xfrm>
          <a:prstGeom prst="rect">
            <a:avLst/>
          </a:prstGeom>
          <a:noFill/>
        </p:spPr>
        <p:txBody>
          <a:bodyPr wrap="square" rtlCol="0">
            <a:spAutoFit/>
          </a:bodyPr>
          <a:lstStyle/>
          <a:p>
            <a:r>
              <a:rPr kumimoji="1" lang="ja-JP" altLang="en-US" dirty="0"/>
              <a:t>◆第</a:t>
            </a:r>
            <a:r>
              <a:rPr lang="ja-JP" altLang="en-US" dirty="0"/>
              <a:t>５期燕市</a:t>
            </a:r>
            <a:r>
              <a:rPr lang="ja-JP" altLang="en-US" dirty="0" err="1"/>
              <a:t>障がい</a:t>
            </a:r>
            <a:r>
              <a:rPr lang="ja-JP" altLang="en-US" dirty="0"/>
              <a:t>福祉計画及び第１期燕市障がい児福祉計画</a:t>
            </a:r>
            <a:r>
              <a:rPr kumimoji="1" lang="ja-JP" altLang="en-US" dirty="0"/>
              <a:t>成果目標</a:t>
            </a:r>
            <a:r>
              <a:rPr lang="ja-JP" altLang="en-US" dirty="0"/>
              <a:t>より</a:t>
            </a:r>
            <a:r>
              <a:rPr kumimoji="1" lang="ja-JP" altLang="en-US" dirty="0"/>
              <a:t>　</a:t>
            </a:r>
            <a:endParaRPr kumimoji="1" lang="en-US" altLang="ja-JP" dirty="0"/>
          </a:p>
          <a:p>
            <a:r>
              <a:rPr lang="ja-JP" altLang="en-US" dirty="0"/>
              <a:t>　　</a:t>
            </a:r>
            <a:r>
              <a:rPr kumimoji="1" lang="ja-JP" altLang="en-US" sz="1200" dirty="0"/>
              <a:t>（　</a:t>
            </a:r>
            <a:r>
              <a:rPr lang="ja-JP" altLang="en-US" sz="1200" dirty="0"/>
              <a:t>第５期燕市</a:t>
            </a:r>
            <a:r>
              <a:rPr lang="ja-JP" altLang="en-US" sz="1200" dirty="0" err="1"/>
              <a:t>障がい</a:t>
            </a:r>
            <a:r>
              <a:rPr lang="ja-JP" altLang="en-US" sz="1200" dirty="0"/>
              <a:t>福祉計画及び第１期燕市障がい児福祉</a:t>
            </a:r>
            <a:r>
              <a:rPr kumimoji="1" lang="ja-JP" altLang="en-US" sz="1200" dirty="0"/>
              <a:t>計画　</a:t>
            </a:r>
            <a:r>
              <a:rPr lang="ja-JP" altLang="en-US" sz="1200" dirty="0"/>
              <a:t>５５、</a:t>
            </a:r>
            <a:r>
              <a:rPr kumimoji="1" lang="ja-JP" altLang="en-US" sz="1200" dirty="0"/>
              <a:t>５６ページ参照　）</a:t>
            </a:r>
          </a:p>
        </p:txBody>
      </p:sp>
      <p:graphicFrame>
        <p:nvGraphicFramePr>
          <p:cNvPr id="10" name="表 9"/>
          <p:cNvGraphicFramePr>
            <a:graphicFrameLocks noGrp="1"/>
          </p:cNvGraphicFramePr>
          <p:nvPr>
            <p:extLst>
              <p:ext uri="{D42A27DB-BD31-4B8C-83A1-F6EECF244321}">
                <p14:modId xmlns:p14="http://schemas.microsoft.com/office/powerpoint/2010/main" val="840205304"/>
              </p:ext>
            </p:extLst>
          </p:nvPr>
        </p:nvGraphicFramePr>
        <p:xfrm>
          <a:off x="1" y="1899818"/>
          <a:ext cx="9143999" cy="4390658"/>
        </p:xfrm>
        <a:graphic>
          <a:graphicData uri="http://schemas.openxmlformats.org/drawingml/2006/table">
            <a:tbl>
              <a:tblPr firstRow="1" bandRow="1">
                <a:tableStyleId>{5C22544A-7EE6-4342-B048-85BDC9FD1C3A}</a:tableStyleId>
              </a:tblPr>
              <a:tblGrid>
                <a:gridCol w="3697356">
                  <a:extLst>
                    <a:ext uri="{9D8B030D-6E8A-4147-A177-3AD203B41FA5}">
                      <a16:colId xmlns:a16="http://schemas.microsoft.com/office/drawing/2014/main" val="20000"/>
                    </a:ext>
                  </a:extLst>
                </a:gridCol>
                <a:gridCol w="2014330">
                  <a:extLst>
                    <a:ext uri="{9D8B030D-6E8A-4147-A177-3AD203B41FA5}">
                      <a16:colId xmlns:a16="http://schemas.microsoft.com/office/drawing/2014/main" val="20002"/>
                    </a:ext>
                  </a:extLst>
                </a:gridCol>
                <a:gridCol w="3432313">
                  <a:extLst>
                    <a:ext uri="{9D8B030D-6E8A-4147-A177-3AD203B41FA5}">
                      <a16:colId xmlns:a16="http://schemas.microsoft.com/office/drawing/2014/main" val="746619833"/>
                    </a:ext>
                  </a:extLst>
                </a:gridCol>
              </a:tblGrid>
              <a:tr h="474288">
                <a:tc>
                  <a:txBody>
                    <a:bodyPr/>
                    <a:lstStyle/>
                    <a:p>
                      <a:pPr algn="l"/>
                      <a:r>
                        <a:rPr kumimoji="1" lang="ja-JP" altLang="en-US" sz="1400" dirty="0"/>
                        <a:t>成果目標</a:t>
                      </a:r>
                      <a:r>
                        <a:rPr kumimoji="1" lang="en-US" altLang="ja-JP" sz="1400" dirty="0"/>
                        <a:t>【</a:t>
                      </a:r>
                      <a:r>
                        <a:rPr kumimoji="1" lang="ja-JP" altLang="en-US" sz="1400" dirty="0"/>
                        <a:t>２０２０年度末までの成果目標</a:t>
                      </a:r>
                      <a:r>
                        <a:rPr kumimoji="1" lang="en-US" altLang="ja-JP" sz="1400" dirty="0"/>
                        <a:t>】</a:t>
                      </a:r>
                      <a:endParaRPr kumimoji="1" lang="ja-JP" altLang="en-US" sz="1400" dirty="0"/>
                    </a:p>
                  </a:txBody>
                  <a:tcPr anchor="ctr"/>
                </a:tc>
                <a:tc>
                  <a:txBody>
                    <a:bodyPr/>
                    <a:lstStyle/>
                    <a:p>
                      <a:pPr algn="ctr"/>
                      <a:r>
                        <a:rPr kumimoji="1" lang="ja-JP" altLang="en-US" sz="1400" dirty="0"/>
                        <a:t>施策</a:t>
                      </a:r>
                    </a:p>
                  </a:txBody>
                  <a:tcPr anchor="ctr"/>
                </a:tc>
                <a:tc>
                  <a:txBody>
                    <a:bodyPr/>
                    <a:lstStyle/>
                    <a:p>
                      <a:pPr algn="ctr"/>
                      <a:r>
                        <a:rPr kumimoji="1" lang="ja-JP" altLang="en-US" sz="1400" dirty="0"/>
                        <a:t>Ｈ３０年度の進捗状況</a:t>
                      </a:r>
                      <a:endParaRPr kumimoji="1" lang="ja-JP" altLang="en-US" sz="1400" dirty="0">
                        <a:solidFill>
                          <a:srgbClr val="FF0000"/>
                        </a:solidFill>
                      </a:endParaRPr>
                    </a:p>
                  </a:txBody>
                  <a:tcPr anchor="ctr"/>
                </a:tc>
                <a:extLst>
                  <a:ext uri="{0D108BD9-81ED-4DB2-BD59-A6C34878D82A}">
                    <a16:rowId xmlns:a16="http://schemas.microsoft.com/office/drawing/2014/main" val="10000"/>
                  </a:ext>
                </a:extLst>
              </a:tr>
              <a:tr h="1904690">
                <a:tc>
                  <a:txBody>
                    <a:bodyPr/>
                    <a:lstStyle/>
                    <a:p>
                      <a:r>
                        <a:rPr kumimoji="1" lang="ja-JP" altLang="en-US" sz="1400" b="1" dirty="0"/>
                        <a:t>①多岐にわたる相談者のニーズに、一定の水</a:t>
                      </a:r>
                      <a:endParaRPr kumimoji="1" lang="en-US" altLang="ja-JP" sz="1400" b="1" dirty="0"/>
                    </a:p>
                    <a:p>
                      <a:r>
                        <a:rPr kumimoji="1" lang="ja-JP" altLang="en-US" sz="1400" b="1" dirty="0"/>
                        <a:t>　準で支援し続けられる相談支援専門員、相談</a:t>
                      </a:r>
                      <a:endParaRPr kumimoji="1" lang="en-US" altLang="ja-JP" sz="1400" b="1" dirty="0"/>
                    </a:p>
                    <a:p>
                      <a:r>
                        <a:rPr kumimoji="1" lang="ja-JP" altLang="en-US" sz="1400" b="1" dirty="0"/>
                        <a:t>　支援事業所の資質向上を図る</a:t>
                      </a:r>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txBody>
                  <a:tcPr/>
                </a:tc>
                <a:tc rowSpan="2">
                  <a:txBody>
                    <a:bodyPr/>
                    <a:lstStyle/>
                    <a:p>
                      <a:pPr algn="l"/>
                      <a:r>
                        <a:rPr kumimoji="1" lang="ja-JP" altLang="en-US" sz="1400" b="1" dirty="0"/>
                        <a:t>基幹相談支援センター・自立支援協議会（相談支援専門部会）による施策推進</a:t>
                      </a:r>
                      <a:endParaRPr kumimoji="1" lang="en-US" altLang="ja-JP" sz="1400" b="1" dirty="0"/>
                    </a:p>
                  </a:txBody>
                  <a:tcPr/>
                </a:tc>
                <a:tc rowSpan="2">
                  <a:txBody>
                    <a:bodyPr/>
                    <a:lstStyle/>
                    <a:p>
                      <a:pPr algn="l"/>
                      <a:r>
                        <a:rPr kumimoji="1" lang="ja-JP" altLang="en-US" sz="1400" b="1" dirty="0"/>
                        <a:t>◆相談支援専門員研修（</a:t>
                      </a:r>
                      <a:r>
                        <a:rPr kumimoji="1" lang="en-US" altLang="ja-JP" sz="1400" b="1" dirty="0"/>
                        <a:t>3</a:t>
                      </a:r>
                      <a:r>
                        <a:rPr kumimoji="1" lang="ja-JP" altLang="en-US" sz="1400" b="1" dirty="0"/>
                        <a:t>回開催）、相談支</a:t>
                      </a:r>
                      <a:endParaRPr kumimoji="1" lang="en-US" altLang="ja-JP" sz="1400" b="1" dirty="0"/>
                    </a:p>
                    <a:p>
                      <a:pPr algn="l"/>
                      <a:r>
                        <a:rPr kumimoji="1" lang="ja-JP" altLang="en-US" sz="1400" b="1" dirty="0"/>
                        <a:t>　援専門部会主催の研修（</a:t>
                      </a:r>
                      <a:r>
                        <a:rPr kumimoji="1" lang="en-US" altLang="ja-JP" sz="1400" b="1" dirty="0"/>
                        <a:t>1</a:t>
                      </a:r>
                      <a:r>
                        <a:rPr kumimoji="1" lang="ja-JP" altLang="en-US" sz="1400" b="1" dirty="0"/>
                        <a:t>回開催）にて、</a:t>
                      </a:r>
                      <a:endParaRPr kumimoji="1" lang="en-US" altLang="ja-JP" sz="1400" b="1" dirty="0"/>
                    </a:p>
                    <a:p>
                      <a:pPr algn="l"/>
                      <a:r>
                        <a:rPr kumimoji="1" lang="ja-JP" altLang="en-US" sz="1400" b="1" dirty="0"/>
                        <a:t>　</a:t>
                      </a:r>
                      <a:r>
                        <a:rPr kumimoji="1" lang="ja-JP" altLang="en-US" sz="1400" b="1" dirty="0" err="1"/>
                        <a:t>障がい</a:t>
                      </a:r>
                      <a:r>
                        <a:rPr kumimoji="1" lang="ja-JP" altLang="en-US" sz="1400" b="1" dirty="0"/>
                        <a:t>児支援に絞り、</a:t>
                      </a:r>
                      <a:r>
                        <a:rPr kumimoji="1" lang="ja-JP" altLang="ja-JP" sz="1400" b="1" kern="1200" dirty="0">
                          <a:solidFill>
                            <a:schemeClr val="dk1"/>
                          </a:solidFill>
                          <a:effectLst/>
                          <a:latin typeface="+mn-lt"/>
                          <a:ea typeface="+mn-ea"/>
                          <a:cs typeface="+mn-cs"/>
                        </a:rPr>
                        <a:t>ニーズ</a:t>
                      </a:r>
                      <a:r>
                        <a:rPr kumimoji="1" lang="ja-JP" altLang="en-US" sz="1400" b="1" kern="1200" dirty="0">
                          <a:solidFill>
                            <a:schemeClr val="dk1"/>
                          </a:solidFill>
                          <a:effectLst/>
                          <a:latin typeface="+mn-lt"/>
                          <a:ea typeface="+mn-ea"/>
                          <a:cs typeface="+mn-cs"/>
                        </a:rPr>
                        <a:t>の</a:t>
                      </a:r>
                      <a:r>
                        <a:rPr kumimoji="1" lang="ja-JP" altLang="ja-JP" sz="1400" b="1" kern="1200" dirty="0">
                          <a:solidFill>
                            <a:schemeClr val="dk1"/>
                          </a:solidFill>
                          <a:effectLst/>
                          <a:latin typeface="+mn-lt"/>
                          <a:ea typeface="+mn-ea"/>
                          <a:cs typeface="+mn-cs"/>
                        </a:rPr>
                        <a:t>明確化や</a:t>
                      </a:r>
                      <a:endParaRPr kumimoji="1" lang="en-US" altLang="ja-JP" sz="1400" b="1" kern="1200" dirty="0">
                        <a:solidFill>
                          <a:schemeClr val="dk1"/>
                        </a:solidFill>
                        <a:effectLst/>
                        <a:latin typeface="+mn-lt"/>
                        <a:ea typeface="+mn-ea"/>
                        <a:cs typeface="+mn-cs"/>
                      </a:endParaRPr>
                    </a:p>
                    <a:p>
                      <a:pPr algn="l"/>
                      <a:r>
                        <a:rPr kumimoji="1" lang="ja-JP" altLang="en-US" sz="1400" b="1" kern="1200" dirty="0">
                          <a:solidFill>
                            <a:schemeClr val="dk1"/>
                          </a:solidFill>
                          <a:effectLst/>
                          <a:latin typeface="+mn-lt"/>
                          <a:ea typeface="+mn-ea"/>
                          <a:cs typeface="+mn-cs"/>
                        </a:rPr>
                        <a:t>　公平中立など相談支援に必要な視点を保</a:t>
                      </a:r>
                      <a:endParaRPr kumimoji="1" lang="en-US" altLang="ja-JP" sz="1400" b="1" kern="1200" dirty="0">
                        <a:solidFill>
                          <a:schemeClr val="dk1"/>
                        </a:solidFill>
                        <a:effectLst/>
                        <a:latin typeface="+mn-lt"/>
                        <a:ea typeface="+mn-ea"/>
                        <a:cs typeface="+mn-cs"/>
                      </a:endParaRPr>
                    </a:p>
                    <a:p>
                      <a:pPr algn="l"/>
                      <a:r>
                        <a:rPr kumimoji="1" lang="ja-JP" altLang="en-US" sz="1400" b="1" kern="1200" dirty="0">
                          <a:solidFill>
                            <a:schemeClr val="dk1"/>
                          </a:solidFill>
                          <a:effectLst/>
                          <a:latin typeface="+mn-lt"/>
                          <a:ea typeface="+mn-ea"/>
                          <a:cs typeface="+mn-cs"/>
                        </a:rPr>
                        <a:t>　持できるような取り組みを行った。</a:t>
                      </a:r>
                      <a:endParaRPr kumimoji="1" lang="en-US" altLang="ja-JP" sz="1400" b="1" kern="1200" dirty="0">
                        <a:solidFill>
                          <a:schemeClr val="dk1"/>
                        </a:solidFill>
                        <a:effectLst/>
                        <a:latin typeface="+mn-lt"/>
                        <a:ea typeface="+mn-ea"/>
                        <a:cs typeface="+mn-cs"/>
                      </a:endParaRPr>
                    </a:p>
                    <a:p>
                      <a:pPr algn="l"/>
                      <a:endParaRPr kumimoji="1" lang="en-US" altLang="ja-JP" sz="1400" b="1" kern="1200" dirty="0">
                        <a:solidFill>
                          <a:schemeClr val="dk1"/>
                        </a:solidFill>
                        <a:effectLst/>
                        <a:latin typeface="+mn-lt"/>
                        <a:ea typeface="+mn-ea"/>
                        <a:cs typeface="+mn-cs"/>
                      </a:endParaRPr>
                    </a:p>
                    <a:p>
                      <a:pPr algn="l"/>
                      <a:endParaRPr kumimoji="1" lang="en-US" altLang="ja-JP" sz="1400" b="1" kern="1200" dirty="0">
                        <a:solidFill>
                          <a:schemeClr val="dk1"/>
                        </a:solidFill>
                        <a:effectLst/>
                        <a:latin typeface="+mn-lt"/>
                        <a:ea typeface="+mn-ea"/>
                        <a:cs typeface="+mn-cs"/>
                      </a:endParaRPr>
                    </a:p>
                    <a:p>
                      <a:pPr algn="l"/>
                      <a:r>
                        <a:rPr kumimoji="1" lang="ja-JP" altLang="en-US" sz="1400" b="1" kern="1200" dirty="0">
                          <a:solidFill>
                            <a:schemeClr val="dk1"/>
                          </a:solidFill>
                          <a:effectLst/>
                          <a:latin typeface="+mn-lt"/>
                          <a:ea typeface="+mn-ea"/>
                          <a:cs typeface="+mn-cs"/>
                        </a:rPr>
                        <a:t>◆市内相談支援機関連絡会（定例会</a:t>
                      </a:r>
                      <a:r>
                        <a:rPr kumimoji="1" lang="en-US" altLang="ja-JP" sz="1400" b="1" kern="1200" dirty="0">
                          <a:solidFill>
                            <a:schemeClr val="dk1"/>
                          </a:solidFill>
                          <a:effectLst/>
                          <a:latin typeface="+mn-lt"/>
                          <a:ea typeface="+mn-ea"/>
                          <a:cs typeface="+mn-cs"/>
                        </a:rPr>
                        <a:t>5</a:t>
                      </a:r>
                      <a:r>
                        <a:rPr kumimoji="1" lang="ja-JP" altLang="en-US" sz="1400" b="1" kern="1200" dirty="0">
                          <a:solidFill>
                            <a:schemeClr val="dk1"/>
                          </a:solidFill>
                          <a:effectLst/>
                          <a:latin typeface="+mn-lt"/>
                          <a:ea typeface="+mn-ea"/>
                          <a:cs typeface="+mn-cs"/>
                        </a:rPr>
                        <a:t>回・</a:t>
                      </a:r>
                      <a:endParaRPr kumimoji="1" lang="en-US" altLang="ja-JP" sz="1400" b="1" kern="1200" dirty="0">
                        <a:solidFill>
                          <a:schemeClr val="dk1"/>
                        </a:solidFill>
                        <a:effectLst/>
                        <a:latin typeface="+mn-lt"/>
                        <a:ea typeface="+mn-ea"/>
                        <a:cs typeface="+mn-cs"/>
                      </a:endParaRPr>
                    </a:p>
                    <a:p>
                      <a:pPr algn="l"/>
                      <a:r>
                        <a:rPr kumimoji="1" lang="ja-JP" altLang="en-US" sz="1400" b="1" kern="1200" dirty="0">
                          <a:solidFill>
                            <a:schemeClr val="dk1"/>
                          </a:solidFill>
                          <a:effectLst/>
                          <a:latin typeface="+mn-lt"/>
                          <a:ea typeface="+mn-ea"/>
                          <a:cs typeface="+mn-cs"/>
                        </a:rPr>
                        <a:t>　事例検討会</a:t>
                      </a:r>
                      <a:r>
                        <a:rPr kumimoji="1" lang="en-US" altLang="ja-JP" sz="1400" b="1" kern="1200" dirty="0">
                          <a:solidFill>
                            <a:schemeClr val="dk1"/>
                          </a:solidFill>
                          <a:effectLst/>
                          <a:latin typeface="+mn-lt"/>
                          <a:ea typeface="+mn-ea"/>
                          <a:cs typeface="+mn-cs"/>
                        </a:rPr>
                        <a:t>3</a:t>
                      </a:r>
                      <a:r>
                        <a:rPr kumimoji="1" lang="ja-JP" altLang="en-US" sz="1400" b="1" kern="1200" dirty="0">
                          <a:solidFill>
                            <a:schemeClr val="dk1"/>
                          </a:solidFill>
                          <a:effectLst/>
                          <a:latin typeface="+mn-lt"/>
                          <a:ea typeface="+mn-ea"/>
                          <a:cs typeface="+mn-cs"/>
                        </a:rPr>
                        <a:t>回開催）にて、地域課題の検</a:t>
                      </a:r>
                      <a:endParaRPr kumimoji="1" lang="en-US" altLang="ja-JP" sz="1400" b="1" kern="1200" dirty="0">
                        <a:solidFill>
                          <a:schemeClr val="dk1"/>
                        </a:solidFill>
                        <a:effectLst/>
                        <a:latin typeface="+mn-lt"/>
                        <a:ea typeface="+mn-ea"/>
                        <a:cs typeface="+mn-cs"/>
                      </a:endParaRPr>
                    </a:p>
                    <a:p>
                      <a:pPr algn="l"/>
                      <a:r>
                        <a:rPr kumimoji="1" lang="ja-JP" altLang="en-US" sz="1400" b="1" kern="1200" dirty="0">
                          <a:solidFill>
                            <a:schemeClr val="dk1"/>
                          </a:solidFill>
                          <a:effectLst/>
                          <a:latin typeface="+mn-lt"/>
                          <a:ea typeface="+mn-ea"/>
                          <a:cs typeface="+mn-cs"/>
                        </a:rPr>
                        <a:t>　討による地域づくり、制度づくりの視点の</a:t>
                      </a:r>
                      <a:endParaRPr kumimoji="1" lang="en-US" altLang="ja-JP" sz="1400" b="1" kern="1200" dirty="0">
                        <a:solidFill>
                          <a:schemeClr val="dk1"/>
                        </a:solidFill>
                        <a:effectLst/>
                        <a:latin typeface="+mn-lt"/>
                        <a:ea typeface="+mn-ea"/>
                        <a:cs typeface="+mn-cs"/>
                      </a:endParaRPr>
                    </a:p>
                    <a:p>
                      <a:pPr algn="l"/>
                      <a:r>
                        <a:rPr kumimoji="1" lang="ja-JP" altLang="en-US" sz="1400" b="1" kern="1200" dirty="0">
                          <a:solidFill>
                            <a:schemeClr val="dk1"/>
                          </a:solidFill>
                          <a:effectLst/>
                          <a:latin typeface="+mn-lt"/>
                          <a:ea typeface="+mn-ea"/>
                          <a:cs typeface="+mn-cs"/>
                        </a:rPr>
                        <a:t>　保持と、事例対応における様々な気づき</a:t>
                      </a:r>
                      <a:endParaRPr kumimoji="1" lang="en-US" altLang="ja-JP" sz="1400" b="1" kern="1200" dirty="0">
                        <a:solidFill>
                          <a:schemeClr val="dk1"/>
                        </a:solidFill>
                        <a:effectLst/>
                        <a:latin typeface="+mn-lt"/>
                        <a:ea typeface="+mn-ea"/>
                        <a:cs typeface="+mn-cs"/>
                      </a:endParaRPr>
                    </a:p>
                    <a:p>
                      <a:pPr algn="l"/>
                      <a:r>
                        <a:rPr kumimoji="1" lang="ja-JP" altLang="en-US" sz="1400" b="1" kern="1200" dirty="0">
                          <a:solidFill>
                            <a:schemeClr val="dk1"/>
                          </a:solidFill>
                          <a:effectLst/>
                          <a:latin typeface="+mn-lt"/>
                          <a:ea typeface="+mn-ea"/>
                          <a:cs typeface="+mn-cs"/>
                        </a:rPr>
                        <a:t>　を促す取り組みを行った。</a:t>
                      </a:r>
                      <a:endParaRPr kumimoji="1" lang="en-US" altLang="ja-JP" sz="1400" b="1"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r h="1084950">
                <a:tc>
                  <a:txBody>
                    <a:bodyPr/>
                    <a:lstStyle/>
                    <a:p>
                      <a:r>
                        <a:rPr kumimoji="1" lang="ja-JP" altLang="en-US" sz="1400" b="1" dirty="0"/>
                        <a:t>②相談支援事業所とサービス事業所が両輪と</a:t>
                      </a:r>
                      <a:endParaRPr kumimoji="1" lang="en-US" altLang="ja-JP" sz="1400" b="1" dirty="0"/>
                    </a:p>
                    <a:p>
                      <a:r>
                        <a:rPr kumimoji="1" lang="ja-JP" altLang="en-US" sz="1400" b="1" dirty="0"/>
                        <a:t>　なり、「燕市らしい障がいのある人等の支援　</a:t>
                      </a:r>
                      <a:endParaRPr kumimoji="1" lang="en-US" altLang="ja-JP" sz="1400" b="1" dirty="0"/>
                    </a:p>
                    <a:p>
                      <a:r>
                        <a:rPr kumimoji="1" lang="ja-JP" altLang="en-US" sz="1400" b="1" dirty="0"/>
                        <a:t>　体制づくり」のための支援力の底上げを図る</a:t>
                      </a:r>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ja-JP" altLang="en-US" sz="1400" b="1" dirty="0"/>
                    </a:p>
                  </a:txBody>
                  <a:tcPr/>
                </a:tc>
                <a:tc vMerge="1">
                  <a:txBody>
                    <a:bodyPr/>
                    <a:lstStyle/>
                    <a:p>
                      <a:pPr algn="l"/>
                      <a:endParaRPr kumimoji="1" lang="en-US" altLang="ja-JP" sz="1400" b="1" dirty="0"/>
                    </a:p>
                  </a:txBody>
                  <a:tcPr/>
                </a:tc>
                <a:tc vMerge="1">
                  <a:txBody>
                    <a:bodyPr/>
                    <a:lstStyle/>
                    <a:p>
                      <a:pPr algn="l"/>
                      <a:endParaRPr kumimoji="1" lang="en-US" altLang="ja-JP" sz="1400" b="1" dirty="0"/>
                    </a:p>
                  </a:txBody>
                  <a:tcPr/>
                </a:tc>
                <a:extLst>
                  <a:ext uri="{0D108BD9-81ED-4DB2-BD59-A6C34878D82A}">
                    <a16:rowId xmlns:a16="http://schemas.microsoft.com/office/drawing/2014/main" val="10002"/>
                  </a:ext>
                </a:extLst>
              </a:tr>
            </a:tbl>
          </a:graphicData>
        </a:graphic>
      </p:graphicFrame>
      <p:sp>
        <p:nvSpPr>
          <p:cNvPr id="7" name="スライド番号プレースホルダ 3"/>
          <p:cNvSpPr txBox="1">
            <a:spLocks/>
          </p:cNvSpPr>
          <p:nvPr/>
        </p:nvSpPr>
        <p:spPr>
          <a:xfrm>
            <a:off x="6990518" y="57705"/>
            <a:ext cx="2133600" cy="365125"/>
          </a:xfrm>
          <a:prstGeom prst="rect">
            <a:avLst/>
          </a:prstGeom>
        </p:spPr>
        <p:txBody>
          <a:bodyPr vert="horz" lIns="91440" tIns="45720" rIns="91440" bIns="45720" rtlCol="0" anchor="ctr">
            <a:normAutofit/>
          </a:bodyPr>
          <a:lstStyle/>
          <a:p>
            <a:pPr marL="0" marR="0" lvl="0" indent="0" algn="r" defTabSz="914288" rtl="0" eaLnBrk="1" fontAlgn="auto" latinLnBrk="0" hangingPunct="1">
              <a:lnSpc>
                <a:spcPct val="100000"/>
              </a:lnSpc>
              <a:spcBef>
                <a:spcPts val="0"/>
              </a:spcBef>
              <a:spcAft>
                <a:spcPts val="0"/>
              </a:spcAft>
              <a:buClrTx/>
              <a:buSzTx/>
              <a:buFontTx/>
              <a:buNone/>
              <a:tabLst/>
              <a:defRPr/>
            </a:pPr>
            <a:r>
              <a:rPr lang="ja-JP" altLang="en-US" sz="1200" dirty="0">
                <a:solidFill>
                  <a:schemeClr val="tx1">
                    <a:tint val="75000"/>
                  </a:schemeClr>
                </a:solidFill>
              </a:rPr>
              <a:t>４</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タイトル 1"/>
          <p:cNvSpPr txBox="1">
            <a:spLocks/>
          </p:cNvSpPr>
          <p:nvPr/>
        </p:nvSpPr>
        <p:spPr>
          <a:xfrm>
            <a:off x="0" y="0"/>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t>３．平成３０年度進捗状況（その２）</a:t>
            </a:r>
          </a:p>
        </p:txBody>
      </p:sp>
      <p:sp>
        <p:nvSpPr>
          <p:cNvPr id="11" name="タイトル 4"/>
          <p:cNvSpPr txBox="1">
            <a:spLocks/>
          </p:cNvSpPr>
          <p:nvPr/>
        </p:nvSpPr>
        <p:spPr>
          <a:xfrm>
            <a:off x="0" y="1481760"/>
            <a:ext cx="5230434" cy="418058"/>
          </a:xfrm>
          <a:prstGeom prst="rect">
            <a:avLst/>
          </a:prstGeom>
        </p:spPr>
        <p:txBody>
          <a:bodyPr vert="horz" lIns="91440" tIns="45720" rIns="91440" bIns="45720" rtlCol="0" anchor="ctr">
            <a:noAutofit/>
          </a:bodyPr>
          <a:lstStyle/>
          <a:p>
            <a:pPr lvl="0" defTabSz="914400">
              <a:spcBef>
                <a:spcPct val="0"/>
              </a:spcBef>
            </a:pPr>
            <a:r>
              <a:rPr lang="ja-JP" altLang="en-US" sz="2400" b="1" dirty="0">
                <a:latin typeface="+mj-lt"/>
                <a:ea typeface="+mj-ea"/>
                <a:cs typeface="+mj-cs"/>
              </a:rPr>
              <a:t>（２）相談支援体制の機能強化</a:t>
            </a:r>
            <a:endParaRPr kumimoji="1" lang="ja-JP" altLang="en-US" sz="2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21773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 y="61690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 y="744632"/>
            <a:ext cx="9143996" cy="646331"/>
          </a:xfrm>
          <a:prstGeom prst="rect">
            <a:avLst/>
          </a:prstGeom>
          <a:noFill/>
        </p:spPr>
        <p:txBody>
          <a:bodyPr wrap="square" rtlCol="0">
            <a:spAutoFit/>
          </a:bodyPr>
          <a:lstStyle/>
          <a:p>
            <a:r>
              <a:rPr kumimoji="1" lang="ja-JP" altLang="en-US" dirty="0"/>
              <a:t>◆第</a:t>
            </a:r>
            <a:r>
              <a:rPr lang="ja-JP" altLang="en-US" dirty="0"/>
              <a:t>５期燕市</a:t>
            </a:r>
            <a:r>
              <a:rPr lang="ja-JP" altLang="en-US" dirty="0" err="1"/>
              <a:t>障がい</a:t>
            </a:r>
            <a:r>
              <a:rPr lang="ja-JP" altLang="en-US" dirty="0"/>
              <a:t>福祉計画及び第１期燕市障がい児福祉計画</a:t>
            </a:r>
            <a:r>
              <a:rPr kumimoji="1" lang="ja-JP" altLang="en-US" dirty="0"/>
              <a:t>成果目標</a:t>
            </a:r>
            <a:r>
              <a:rPr lang="ja-JP" altLang="en-US" dirty="0"/>
              <a:t>より</a:t>
            </a:r>
            <a:r>
              <a:rPr kumimoji="1" lang="ja-JP" altLang="en-US" dirty="0"/>
              <a:t>　</a:t>
            </a:r>
            <a:endParaRPr kumimoji="1" lang="en-US" altLang="ja-JP" dirty="0"/>
          </a:p>
          <a:p>
            <a:r>
              <a:rPr lang="ja-JP" altLang="en-US" dirty="0"/>
              <a:t>　　</a:t>
            </a:r>
            <a:r>
              <a:rPr kumimoji="1" lang="ja-JP" altLang="en-US" sz="1200" dirty="0"/>
              <a:t>（　</a:t>
            </a:r>
            <a:r>
              <a:rPr lang="ja-JP" altLang="en-US" sz="1200" dirty="0"/>
              <a:t>第５期燕市</a:t>
            </a:r>
            <a:r>
              <a:rPr lang="ja-JP" altLang="en-US" sz="1200" dirty="0" err="1"/>
              <a:t>障がい</a:t>
            </a:r>
            <a:r>
              <a:rPr lang="ja-JP" altLang="en-US" sz="1200" dirty="0"/>
              <a:t>福祉計画及び第１期燕市障がい児福祉</a:t>
            </a:r>
            <a:r>
              <a:rPr kumimoji="1" lang="ja-JP" altLang="en-US" sz="1200" dirty="0"/>
              <a:t>計画　</a:t>
            </a:r>
            <a:r>
              <a:rPr lang="ja-JP" altLang="en-US" sz="1200" dirty="0"/>
              <a:t>５７</a:t>
            </a:r>
            <a:r>
              <a:rPr kumimoji="1" lang="ja-JP" altLang="en-US" sz="1200" dirty="0"/>
              <a:t>～６０ページ参照　）</a:t>
            </a:r>
          </a:p>
        </p:txBody>
      </p:sp>
      <p:graphicFrame>
        <p:nvGraphicFramePr>
          <p:cNvPr id="10" name="表 9"/>
          <p:cNvGraphicFramePr>
            <a:graphicFrameLocks noGrp="1"/>
          </p:cNvGraphicFramePr>
          <p:nvPr>
            <p:extLst>
              <p:ext uri="{D42A27DB-BD31-4B8C-83A1-F6EECF244321}">
                <p14:modId xmlns:p14="http://schemas.microsoft.com/office/powerpoint/2010/main" val="3830843607"/>
              </p:ext>
            </p:extLst>
          </p:nvPr>
        </p:nvGraphicFramePr>
        <p:xfrm>
          <a:off x="-8" y="1741190"/>
          <a:ext cx="9144001" cy="4998720"/>
        </p:xfrm>
        <a:graphic>
          <a:graphicData uri="http://schemas.openxmlformats.org/drawingml/2006/table">
            <a:tbl>
              <a:tblPr firstRow="1" bandRow="1">
                <a:tableStyleId>{5C22544A-7EE6-4342-B048-85BDC9FD1C3A}</a:tableStyleId>
              </a:tblPr>
              <a:tblGrid>
                <a:gridCol w="2518637">
                  <a:extLst>
                    <a:ext uri="{9D8B030D-6E8A-4147-A177-3AD203B41FA5}">
                      <a16:colId xmlns:a16="http://schemas.microsoft.com/office/drawing/2014/main" val="20000"/>
                    </a:ext>
                  </a:extLst>
                </a:gridCol>
                <a:gridCol w="1651018">
                  <a:extLst>
                    <a:ext uri="{9D8B030D-6E8A-4147-A177-3AD203B41FA5}">
                      <a16:colId xmlns:a16="http://schemas.microsoft.com/office/drawing/2014/main" val="20002"/>
                    </a:ext>
                  </a:extLst>
                </a:gridCol>
                <a:gridCol w="2326269">
                  <a:extLst>
                    <a:ext uri="{9D8B030D-6E8A-4147-A177-3AD203B41FA5}">
                      <a16:colId xmlns:a16="http://schemas.microsoft.com/office/drawing/2014/main" val="746619833"/>
                    </a:ext>
                  </a:extLst>
                </a:gridCol>
                <a:gridCol w="2648077">
                  <a:extLst>
                    <a:ext uri="{9D8B030D-6E8A-4147-A177-3AD203B41FA5}">
                      <a16:colId xmlns:a16="http://schemas.microsoft.com/office/drawing/2014/main" val="2868190791"/>
                    </a:ext>
                  </a:extLst>
                </a:gridCol>
              </a:tblGrid>
              <a:tr h="362501">
                <a:tc>
                  <a:txBody>
                    <a:bodyPr/>
                    <a:lstStyle/>
                    <a:p>
                      <a:pPr algn="l"/>
                      <a:r>
                        <a:rPr kumimoji="1" lang="ja-JP" altLang="en-US" sz="1400" dirty="0"/>
                        <a:t>成果目標　</a:t>
                      </a:r>
                      <a:r>
                        <a:rPr kumimoji="1" lang="en-US" altLang="ja-JP" sz="1400" dirty="0"/>
                        <a:t>【</a:t>
                      </a:r>
                      <a:r>
                        <a:rPr kumimoji="1" lang="ja-JP" altLang="en-US" sz="1400" dirty="0"/>
                        <a:t>２０２０年度末までの成果目標</a:t>
                      </a:r>
                      <a:r>
                        <a:rPr kumimoji="1" lang="en-US" altLang="ja-JP" sz="1400" dirty="0"/>
                        <a:t>】</a:t>
                      </a:r>
                      <a:endParaRPr kumimoji="1" lang="ja-JP" altLang="en-US" sz="1400" dirty="0"/>
                    </a:p>
                  </a:txBody>
                  <a:tcPr anchor="ctr"/>
                </a:tc>
                <a:tc>
                  <a:txBody>
                    <a:bodyPr/>
                    <a:lstStyle/>
                    <a:p>
                      <a:pPr algn="ctr"/>
                      <a:r>
                        <a:rPr kumimoji="1" lang="ja-JP" altLang="en-US" sz="1400" dirty="0"/>
                        <a:t>施策</a:t>
                      </a:r>
                      <a:endParaRPr kumimoji="1" lang="ja-JP" altLang="en-US" sz="1400" dirty="0">
                        <a:solidFill>
                          <a:srgbClr val="FF0000"/>
                        </a:solidFill>
                      </a:endParaRPr>
                    </a:p>
                  </a:txBody>
                  <a:tcPr anchor="ctr"/>
                </a:tc>
                <a:tc gridSpan="2">
                  <a:txBody>
                    <a:bodyPr/>
                    <a:lstStyle/>
                    <a:p>
                      <a:pPr algn="ctr"/>
                      <a:r>
                        <a:rPr kumimoji="1" lang="ja-JP" altLang="en-US" sz="1400" dirty="0"/>
                        <a:t>Ｈ３０年度の進捗状況</a:t>
                      </a:r>
                    </a:p>
                  </a:txBody>
                  <a:tcPr anchor="ctr"/>
                </a:tc>
                <a:tc hMerge="1">
                  <a:txBody>
                    <a:bodyPr/>
                    <a:lstStyle/>
                    <a:p>
                      <a:pPr algn="ctr"/>
                      <a:endParaRPr kumimoji="1" lang="ja-JP" altLang="en-US" sz="1400" dirty="0"/>
                    </a:p>
                  </a:txBody>
                  <a:tcPr anchor="ctr"/>
                </a:tc>
                <a:extLst>
                  <a:ext uri="{0D108BD9-81ED-4DB2-BD59-A6C34878D82A}">
                    <a16:rowId xmlns:a16="http://schemas.microsoft.com/office/drawing/2014/main" val="10000"/>
                  </a:ext>
                </a:extLst>
              </a:tr>
              <a:tr h="1055517">
                <a:tc>
                  <a:txBody>
                    <a:bodyPr/>
                    <a:lstStyle/>
                    <a:p>
                      <a:r>
                        <a:rPr kumimoji="1" lang="ja-JP" altLang="en-US" sz="1400" b="1" dirty="0"/>
                        <a:t>①－１</a:t>
                      </a:r>
                      <a:r>
                        <a:rPr kumimoji="1" lang="ja-JP" altLang="en-US" sz="1400" b="1" baseline="0" dirty="0"/>
                        <a:t> </a:t>
                      </a:r>
                      <a:r>
                        <a:rPr kumimoji="1" lang="ja-JP" altLang="en-US" sz="1400" b="1" dirty="0"/>
                        <a:t>福祉的就労工賃</a:t>
                      </a:r>
                      <a:endParaRPr kumimoji="1" lang="en-US" altLang="ja-JP" sz="1400" b="1" dirty="0"/>
                    </a:p>
                    <a:p>
                      <a:r>
                        <a:rPr kumimoji="1" lang="ja-JP" altLang="en-US" sz="1400" b="1" dirty="0"/>
                        <a:t>　　　　　　　１７，５００円／月</a:t>
                      </a:r>
                      <a:endParaRPr kumimoji="1" lang="en-US" altLang="ja-JP" sz="1400" b="1" dirty="0"/>
                    </a:p>
                    <a:p>
                      <a:r>
                        <a:rPr kumimoji="1" lang="ja-JP" altLang="en-US" sz="1400" b="1" dirty="0"/>
                        <a:t>①－２</a:t>
                      </a:r>
                      <a:r>
                        <a:rPr kumimoji="1" lang="ja-JP" altLang="en-US" sz="1400" b="1" baseline="0" dirty="0"/>
                        <a:t> </a:t>
                      </a:r>
                      <a:r>
                        <a:rPr kumimoji="1" lang="ja-JP" altLang="en-US" sz="1400" b="1" dirty="0"/>
                        <a:t>全事業所（市内就労継</a:t>
                      </a:r>
                      <a:endParaRPr kumimoji="1" lang="en-US" altLang="ja-JP" sz="1400" b="1" dirty="0"/>
                    </a:p>
                    <a:p>
                      <a:r>
                        <a:rPr kumimoji="1" lang="ja-JP" altLang="en-US" sz="1400" b="1" dirty="0"/>
                        <a:t>　　　　</a:t>
                      </a:r>
                      <a:r>
                        <a:rPr kumimoji="1" lang="ja-JP" altLang="en-US" sz="1400" b="1" baseline="0" dirty="0"/>
                        <a:t> </a:t>
                      </a:r>
                      <a:r>
                        <a:rPr kumimoji="1" lang="ja-JP" altLang="en-US" sz="1400" b="1" dirty="0"/>
                        <a:t>続支援Ｂ型事業所）の   </a:t>
                      </a:r>
                      <a:endParaRPr kumimoji="1" lang="en-US" altLang="ja-JP" sz="1400" b="1" dirty="0"/>
                    </a:p>
                    <a:p>
                      <a:r>
                        <a:rPr kumimoji="1" lang="en-US" altLang="ja-JP" sz="1400" b="1" dirty="0"/>
                        <a:t>             </a:t>
                      </a:r>
                      <a:r>
                        <a:rPr kumimoji="1" lang="ja-JP" altLang="en-US" sz="1400" b="1" dirty="0"/>
                        <a:t>福祉的工賃１０，０００円</a:t>
                      </a:r>
                      <a:endParaRPr kumimoji="1" lang="en-US" altLang="ja-JP" sz="1400" b="1" dirty="0"/>
                    </a:p>
                    <a:p>
                      <a:r>
                        <a:rPr kumimoji="1" lang="en-US" altLang="ja-JP" sz="1400" b="1" dirty="0"/>
                        <a:t>             </a:t>
                      </a:r>
                      <a:r>
                        <a:rPr kumimoji="1" lang="ja-JP" altLang="en-US" sz="1400" b="1" dirty="0"/>
                        <a:t>以上</a:t>
                      </a:r>
                      <a:endParaRPr kumimoji="1" lang="en-US" altLang="ja-JP" sz="1400" b="1" dirty="0"/>
                    </a:p>
                  </a:txBody>
                  <a:tcPr/>
                </a:tc>
                <a:tc rowSpan="5">
                  <a:txBody>
                    <a:bodyPr/>
                    <a:lstStyle/>
                    <a:p>
                      <a:pPr algn="l"/>
                      <a:r>
                        <a:rPr kumimoji="1" lang="ja-JP" altLang="en-US" sz="1200" b="1" dirty="0"/>
                        <a:t>◆就労支援専門部会</a:t>
                      </a:r>
                      <a:endParaRPr kumimoji="1" lang="en-US" altLang="ja-JP" sz="1200" b="1" dirty="0"/>
                    </a:p>
                    <a:p>
                      <a:pPr algn="l"/>
                      <a:r>
                        <a:rPr kumimoji="1" lang="ja-JP" altLang="en-US" sz="1200" b="1" dirty="0"/>
                        <a:t>　活用</a:t>
                      </a:r>
                      <a:endParaRPr kumimoji="1" lang="en-US" altLang="ja-JP" sz="1200" b="1" dirty="0"/>
                    </a:p>
                    <a:p>
                      <a:pPr algn="l"/>
                      <a:endParaRPr kumimoji="1" lang="en-US" altLang="ja-JP" sz="1200" b="1" dirty="0"/>
                    </a:p>
                    <a:p>
                      <a:pPr algn="l"/>
                      <a:r>
                        <a:rPr kumimoji="1" lang="ja-JP" altLang="en-US" sz="1200" b="1" dirty="0"/>
                        <a:t>◆基幹相談支援セン</a:t>
                      </a:r>
                      <a:endParaRPr kumimoji="1" lang="en-US" altLang="ja-JP" sz="1200" b="1" dirty="0"/>
                    </a:p>
                    <a:p>
                      <a:pPr algn="l"/>
                      <a:r>
                        <a:rPr kumimoji="1" lang="ja-JP" altLang="en-US" sz="1200" b="1" dirty="0"/>
                        <a:t>　ター事業活用</a:t>
                      </a:r>
                      <a:endParaRPr kumimoji="1" lang="en-US" altLang="ja-JP" sz="1200" b="1" dirty="0"/>
                    </a:p>
                    <a:p>
                      <a:pPr algn="l"/>
                      <a:endParaRPr kumimoji="1" lang="en-US" altLang="ja-JP" sz="1200" b="1" dirty="0"/>
                    </a:p>
                    <a:p>
                      <a:pPr algn="l"/>
                      <a:r>
                        <a:rPr kumimoji="1" lang="ja-JP" altLang="en-US" sz="1200" b="1" dirty="0"/>
                        <a:t>◆</a:t>
                      </a:r>
                      <a:r>
                        <a:rPr kumimoji="1" lang="ja-JP" altLang="en-US" sz="1200" b="1" dirty="0" err="1"/>
                        <a:t>障がい</a:t>
                      </a:r>
                      <a:r>
                        <a:rPr kumimoji="1" lang="ja-JP" altLang="en-US" sz="1200" b="1" dirty="0"/>
                        <a:t>理解の啓発</a:t>
                      </a:r>
                      <a:endParaRPr kumimoji="1" lang="en-US" altLang="ja-JP" sz="1200" b="1" dirty="0"/>
                    </a:p>
                    <a:p>
                      <a:pPr algn="l"/>
                      <a:r>
                        <a:rPr kumimoji="1" lang="ja-JP" altLang="en-US" sz="1200" b="1" dirty="0"/>
                        <a:t>　推進</a:t>
                      </a:r>
                      <a:endParaRPr kumimoji="1" lang="en-US" altLang="ja-JP" sz="1200" b="1" dirty="0"/>
                    </a:p>
                    <a:p>
                      <a:pPr algn="l"/>
                      <a:endParaRPr kumimoji="1" lang="en-US" altLang="ja-JP" sz="1200" b="1" dirty="0"/>
                    </a:p>
                    <a:p>
                      <a:pPr algn="l"/>
                      <a:r>
                        <a:rPr kumimoji="1" lang="ja-JP" altLang="en-US" sz="1200" b="1" dirty="0"/>
                        <a:t>◆就労アセスメント体</a:t>
                      </a:r>
                      <a:endParaRPr kumimoji="1" lang="en-US" altLang="ja-JP" sz="1200" b="1" dirty="0"/>
                    </a:p>
                    <a:p>
                      <a:pPr algn="l"/>
                      <a:r>
                        <a:rPr kumimoji="1" lang="ja-JP" altLang="en-US" sz="1200" b="1" dirty="0"/>
                        <a:t>　制の見直し検討及び</a:t>
                      </a:r>
                      <a:endParaRPr kumimoji="1" lang="en-US" altLang="ja-JP" sz="1200" b="1" dirty="0"/>
                    </a:p>
                    <a:p>
                      <a:pPr algn="l"/>
                      <a:r>
                        <a:rPr kumimoji="1" lang="ja-JP" altLang="en-US" sz="1200" b="1" dirty="0"/>
                        <a:t>　促進（卒業生の一般</a:t>
                      </a:r>
                      <a:endParaRPr kumimoji="1" lang="en-US" altLang="ja-JP" sz="1200" b="1" dirty="0"/>
                    </a:p>
                    <a:p>
                      <a:pPr algn="l"/>
                      <a:r>
                        <a:rPr kumimoji="1" lang="ja-JP" altLang="en-US" sz="1200" b="1" dirty="0"/>
                        <a:t>　就労促進）</a:t>
                      </a:r>
                      <a:endParaRPr kumimoji="1" lang="en-US" altLang="ja-JP" sz="1200" b="1" dirty="0"/>
                    </a:p>
                    <a:p>
                      <a:pPr algn="l"/>
                      <a:endParaRPr kumimoji="1" lang="en-US" altLang="ja-JP" sz="1200" b="1" dirty="0"/>
                    </a:p>
                    <a:p>
                      <a:pPr algn="l"/>
                      <a:r>
                        <a:rPr kumimoji="1" lang="ja-JP" altLang="en-US" sz="1200" b="1" dirty="0"/>
                        <a:t>◆就労系サービス事</a:t>
                      </a:r>
                      <a:endParaRPr kumimoji="1" lang="en-US" altLang="ja-JP" sz="1200" b="1" dirty="0"/>
                    </a:p>
                    <a:p>
                      <a:pPr algn="l"/>
                      <a:r>
                        <a:rPr kumimoji="1" lang="ja-JP" altLang="en-US" sz="1200" b="1" dirty="0"/>
                        <a:t>　業所情報交換会継</a:t>
                      </a:r>
                      <a:endParaRPr kumimoji="1" lang="en-US" altLang="ja-JP" sz="1200" b="1" dirty="0"/>
                    </a:p>
                    <a:p>
                      <a:pPr algn="l"/>
                      <a:r>
                        <a:rPr kumimoji="1" lang="ja-JP" altLang="en-US" sz="1200" b="1" dirty="0"/>
                        <a:t>　続開催（横の</a:t>
                      </a:r>
                      <a:r>
                        <a:rPr kumimoji="1" lang="ja-JP" altLang="en-US" sz="1200" b="1" dirty="0" err="1"/>
                        <a:t>つな</a:t>
                      </a:r>
                      <a:r>
                        <a:rPr kumimoji="1" lang="ja-JP" altLang="en-US" sz="1200" b="1" dirty="0"/>
                        <a:t>が</a:t>
                      </a:r>
                      <a:endParaRPr kumimoji="1" lang="en-US" altLang="ja-JP" sz="1200" b="1" dirty="0"/>
                    </a:p>
                    <a:p>
                      <a:pPr algn="l"/>
                      <a:r>
                        <a:rPr kumimoji="1" lang="ja-JP" altLang="en-US" sz="1200" b="1" dirty="0"/>
                        <a:t>　り、ノウハウ共有）</a:t>
                      </a:r>
                      <a:endParaRPr kumimoji="1" lang="en-US" altLang="ja-JP" sz="1200" b="1" dirty="0"/>
                    </a:p>
                    <a:p>
                      <a:pPr algn="l"/>
                      <a:endParaRPr kumimoji="1" lang="en-US" altLang="ja-JP" sz="1200" b="1" dirty="0"/>
                    </a:p>
                    <a:p>
                      <a:pPr algn="l"/>
                      <a:r>
                        <a:rPr kumimoji="1" lang="ja-JP" altLang="en-US" sz="1200" b="1" dirty="0"/>
                        <a:t>◆工賃向上計画ヒアリ</a:t>
                      </a:r>
                      <a:endParaRPr kumimoji="1" lang="en-US" altLang="ja-JP" sz="1200" b="1" dirty="0"/>
                    </a:p>
                    <a:p>
                      <a:pPr algn="l"/>
                      <a:r>
                        <a:rPr kumimoji="1" lang="ja-JP" altLang="en-US" sz="1200" b="1" dirty="0"/>
                        <a:t>　ング調査</a:t>
                      </a:r>
                      <a:endParaRPr kumimoji="1" lang="en-US" altLang="ja-JP" sz="1200" b="1" dirty="0"/>
                    </a:p>
                    <a:p>
                      <a:pPr algn="l"/>
                      <a:endParaRPr kumimoji="1" lang="en-US" altLang="ja-JP" sz="1200" b="1" dirty="0"/>
                    </a:p>
                    <a:p>
                      <a:pPr algn="l"/>
                      <a:r>
                        <a:rPr kumimoji="1" lang="ja-JP" altLang="en-US" sz="1200" b="1" dirty="0"/>
                        <a:t>◆就労定着支援活用</a:t>
                      </a:r>
                      <a:endParaRPr kumimoji="1" lang="en-US" altLang="ja-JP" sz="1200" b="1" dirty="0"/>
                    </a:p>
                    <a:p>
                      <a:pPr algn="l"/>
                      <a:endParaRPr kumimoji="1" lang="en-US" altLang="ja-JP" sz="1200" b="1" dirty="0"/>
                    </a:p>
                  </a:txBody>
                  <a:tcPr/>
                </a:tc>
                <a:tc rowSpan="5">
                  <a:txBody>
                    <a:bodyPr/>
                    <a:lstStyle/>
                    <a:p>
                      <a:r>
                        <a:rPr kumimoji="1" lang="ja-JP" altLang="en-US" sz="1200" b="1" dirty="0">
                          <a:solidFill>
                            <a:schemeClr val="tx1"/>
                          </a:solidFill>
                        </a:rPr>
                        <a:t>◆就労支援専門部会参照（資料</a:t>
                      </a:r>
                      <a:endParaRPr kumimoji="1" lang="en-US" altLang="ja-JP" sz="1200" b="1" dirty="0">
                        <a:solidFill>
                          <a:schemeClr val="tx1"/>
                        </a:solidFill>
                      </a:endParaRPr>
                    </a:p>
                    <a:p>
                      <a:r>
                        <a:rPr kumimoji="1" lang="ja-JP" altLang="en-US" sz="1200" b="1" dirty="0">
                          <a:solidFill>
                            <a:schemeClr val="tx1"/>
                          </a:solidFill>
                        </a:rPr>
                        <a:t>　番号２の３ページ参照）</a:t>
                      </a:r>
                      <a:endParaRPr kumimoji="1" lang="en-US" altLang="ja-JP" sz="1200" b="1" dirty="0">
                        <a:solidFill>
                          <a:schemeClr val="tx1"/>
                        </a:solidFill>
                      </a:endParaRPr>
                    </a:p>
                    <a:p>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◆見学会等参加、農福連を推進</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　するなど連携強化</a:t>
                      </a:r>
                      <a:endParaRPr kumimoji="1" lang="en-US" altLang="ja-JP" sz="1200" b="1" dirty="0">
                        <a:solidFill>
                          <a:schemeClr val="tx1"/>
                        </a:solidFill>
                      </a:endParaRPr>
                    </a:p>
                    <a:p>
                      <a:endParaRPr kumimoji="1" lang="en-US" altLang="ja-JP" sz="1200" b="1" dirty="0">
                        <a:solidFill>
                          <a:schemeClr val="tx1"/>
                        </a:solidFill>
                      </a:endParaRPr>
                    </a:p>
                    <a:p>
                      <a:r>
                        <a:rPr kumimoji="1" lang="ja-JP" altLang="en-US" sz="1200" b="1" dirty="0">
                          <a:solidFill>
                            <a:schemeClr val="tx1"/>
                          </a:solidFill>
                        </a:rPr>
                        <a:t>◆</a:t>
                      </a:r>
                      <a:r>
                        <a:rPr kumimoji="1" lang="ja-JP" altLang="en-US" sz="1200" b="1" dirty="0" err="1">
                          <a:solidFill>
                            <a:schemeClr val="tx1"/>
                          </a:solidFill>
                        </a:rPr>
                        <a:t>障がい</a:t>
                      </a:r>
                      <a:r>
                        <a:rPr kumimoji="1" lang="ja-JP" altLang="en-US" sz="1200" b="1" dirty="0">
                          <a:solidFill>
                            <a:schemeClr val="tx1"/>
                          </a:solidFill>
                        </a:rPr>
                        <a:t>者理解の啓発</a:t>
                      </a:r>
                      <a:endParaRPr kumimoji="1" lang="en-US" altLang="ja-JP" sz="1200" b="1" dirty="0">
                        <a:solidFill>
                          <a:schemeClr val="tx1"/>
                        </a:solidFill>
                      </a:endParaRPr>
                    </a:p>
                    <a:p>
                      <a:r>
                        <a:rPr kumimoji="1" lang="ja-JP" altLang="en-US" sz="1200" b="1" dirty="0">
                          <a:solidFill>
                            <a:schemeClr val="tx1"/>
                          </a:solidFill>
                        </a:rPr>
                        <a:t>　⇒こころの健康講座（４回開催）</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◆就労アセスメント体制見直し</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　⇒今後検討予定</a:t>
                      </a:r>
                      <a:endParaRPr kumimoji="1" lang="ja-JP" alt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◆就労系サービス事業所情報交</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　換会（３回開催）</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◆工賃向上計画ヒアリング調査　</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　⇒工賃向上計画を確認</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◆就労系サービス事業所情報交</a:t>
                      </a:r>
                      <a:endParaRPr kumimoji="1" lang="en-US" altLang="ja-JP"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rPr>
                        <a:t>　換会等で意向確認</a:t>
                      </a:r>
                    </a:p>
                  </a:txBody>
                  <a:tcPr/>
                </a:tc>
                <a:tc>
                  <a:txBody>
                    <a:bodyPr/>
                    <a:lstStyle/>
                    <a:p>
                      <a:r>
                        <a:rPr kumimoji="1" lang="ja-JP" altLang="en-US" sz="1400" b="1" dirty="0">
                          <a:solidFill>
                            <a:schemeClr val="tx1"/>
                          </a:solidFill>
                        </a:rPr>
                        <a:t>①－１ 福祉的就労工賃</a:t>
                      </a:r>
                      <a:endParaRPr kumimoji="1" lang="en-US" altLang="ja-JP" sz="1400" b="1" dirty="0">
                        <a:solidFill>
                          <a:schemeClr val="tx1"/>
                        </a:solidFill>
                      </a:endParaRPr>
                    </a:p>
                    <a:p>
                      <a:r>
                        <a:rPr kumimoji="1" lang="en-US" altLang="ja-JP" sz="1400" b="1" dirty="0">
                          <a:solidFill>
                            <a:schemeClr val="tx1"/>
                          </a:solidFill>
                        </a:rPr>
                        <a:t>                   </a:t>
                      </a:r>
                      <a:r>
                        <a:rPr kumimoji="1" lang="ja-JP" altLang="en-US" sz="1400" b="1" dirty="0">
                          <a:solidFill>
                            <a:schemeClr val="tx1"/>
                          </a:solidFill>
                        </a:rPr>
                        <a:t>１５，８６７円／月</a:t>
                      </a:r>
                      <a:endParaRPr kumimoji="1" lang="en-US" altLang="ja-JP" sz="1400" b="1" dirty="0">
                        <a:solidFill>
                          <a:schemeClr val="tx1"/>
                        </a:solidFill>
                      </a:endParaRPr>
                    </a:p>
                    <a:p>
                      <a:r>
                        <a:rPr kumimoji="1" lang="ja-JP" altLang="en-US" sz="1400" b="1" dirty="0">
                          <a:solidFill>
                            <a:schemeClr val="tx1"/>
                          </a:solidFill>
                        </a:rPr>
                        <a:t>①－２ 全事業所（市内就労継続</a:t>
                      </a:r>
                      <a:endParaRPr kumimoji="1" lang="en-US" altLang="ja-JP" sz="1400" b="1" dirty="0">
                        <a:solidFill>
                          <a:schemeClr val="tx1"/>
                        </a:solidFill>
                      </a:endParaRPr>
                    </a:p>
                    <a:p>
                      <a:r>
                        <a:rPr kumimoji="1" lang="en-US" altLang="ja-JP" sz="1400" b="1" dirty="0">
                          <a:solidFill>
                            <a:schemeClr val="tx1"/>
                          </a:solidFill>
                        </a:rPr>
                        <a:t>             </a:t>
                      </a:r>
                      <a:r>
                        <a:rPr kumimoji="1" lang="ja-JP" altLang="en-US" sz="1400" b="1" dirty="0">
                          <a:solidFill>
                            <a:schemeClr val="tx1"/>
                          </a:solidFill>
                        </a:rPr>
                        <a:t>支</a:t>
                      </a:r>
                      <a:r>
                        <a:rPr kumimoji="1" lang="en-US" altLang="ja-JP" sz="1400" b="1" dirty="0">
                          <a:solidFill>
                            <a:schemeClr val="tx1"/>
                          </a:solidFill>
                        </a:rPr>
                        <a:t>B</a:t>
                      </a:r>
                      <a:r>
                        <a:rPr kumimoji="1" lang="ja-JP" altLang="en-US" sz="1400" b="1" dirty="0">
                          <a:solidFill>
                            <a:schemeClr val="tx1"/>
                          </a:solidFill>
                        </a:rPr>
                        <a:t>型事業所）の福祉的</a:t>
                      </a:r>
                      <a:endParaRPr kumimoji="1" lang="en-US" altLang="ja-JP" sz="1400" b="1" dirty="0">
                        <a:solidFill>
                          <a:schemeClr val="tx1"/>
                        </a:solidFill>
                      </a:endParaRPr>
                    </a:p>
                    <a:p>
                      <a:r>
                        <a:rPr kumimoji="1" lang="en-US" altLang="ja-JP" sz="1400" b="1" dirty="0">
                          <a:solidFill>
                            <a:schemeClr val="tx1"/>
                          </a:solidFill>
                        </a:rPr>
                        <a:t>             </a:t>
                      </a:r>
                      <a:r>
                        <a:rPr kumimoji="1" lang="ja-JP" altLang="en-US" sz="1400" b="1" dirty="0">
                          <a:solidFill>
                            <a:schemeClr val="tx1"/>
                          </a:solidFill>
                        </a:rPr>
                        <a:t>工賃１０，０００円以上</a:t>
                      </a:r>
                      <a:endParaRPr kumimoji="1" lang="en-US" altLang="ja-JP" sz="1400" b="1" dirty="0">
                        <a:solidFill>
                          <a:schemeClr val="tx1"/>
                        </a:solidFill>
                      </a:endParaRPr>
                    </a:p>
                    <a:p>
                      <a:r>
                        <a:rPr kumimoji="1" lang="en-US" altLang="ja-JP" sz="1400" b="1" dirty="0">
                          <a:solidFill>
                            <a:schemeClr val="tx1"/>
                          </a:solidFill>
                        </a:rPr>
                        <a:t>             </a:t>
                      </a:r>
                      <a:r>
                        <a:rPr kumimoji="1" lang="ja-JP" altLang="en-US" sz="1400" b="1" dirty="0">
                          <a:solidFill>
                            <a:schemeClr val="tx1"/>
                          </a:solidFill>
                        </a:rPr>
                        <a:t>⇒市内７事業中５事業所　</a:t>
                      </a:r>
                      <a:r>
                        <a:rPr kumimoji="1" lang="en-US" altLang="ja-JP" sz="900" b="0" dirty="0">
                          <a:solidFill>
                            <a:schemeClr val="tx1"/>
                          </a:solidFill>
                        </a:rPr>
                        <a:t>※</a:t>
                      </a:r>
                      <a:r>
                        <a:rPr kumimoji="1" lang="ja-JP" altLang="en-US" sz="900" b="0" dirty="0">
                          <a:solidFill>
                            <a:schemeClr val="tx1"/>
                          </a:solidFill>
                        </a:rPr>
                        <a:t>今回は平成２９年度で算定</a:t>
                      </a:r>
                      <a:endParaRPr kumimoji="1" lang="en-US" altLang="ja-JP" sz="900" b="0" dirty="0">
                        <a:solidFill>
                          <a:schemeClr val="tx1"/>
                        </a:solidFill>
                      </a:endParaRPr>
                    </a:p>
                  </a:txBody>
                  <a:tcPr/>
                </a:tc>
                <a:extLst>
                  <a:ext uri="{0D108BD9-81ED-4DB2-BD59-A6C34878D82A}">
                    <a16:rowId xmlns:a16="http://schemas.microsoft.com/office/drawing/2014/main" val="10001"/>
                  </a:ext>
                </a:extLst>
              </a:tr>
              <a:tr h="661364">
                <a:tc>
                  <a:txBody>
                    <a:bodyPr/>
                    <a:lstStyle/>
                    <a:p>
                      <a:r>
                        <a:rPr kumimoji="1" lang="ja-JP" altLang="en-US" sz="1400" b="1" dirty="0"/>
                        <a:t>②</a:t>
                      </a:r>
                      <a:r>
                        <a:rPr kumimoji="1" lang="ja-JP" altLang="en-US" sz="1400" b="1" baseline="0" dirty="0"/>
                        <a:t> </a:t>
                      </a:r>
                      <a:r>
                        <a:rPr kumimoji="1" lang="ja-JP" altLang="en-US" sz="1400" b="1" dirty="0"/>
                        <a:t>一般就労移行者数</a:t>
                      </a:r>
                      <a:r>
                        <a:rPr kumimoji="1" lang="ja-JP" altLang="en-US" sz="1400" b="1" baseline="0" dirty="0"/>
                        <a:t> </a:t>
                      </a:r>
                      <a:r>
                        <a:rPr kumimoji="1" lang="ja-JP" altLang="en-US" sz="1400" b="1" dirty="0"/>
                        <a:t>１０人</a:t>
                      </a:r>
                      <a:endParaRPr kumimoji="1" lang="en-US" altLang="ja-JP" sz="1400" b="1" dirty="0"/>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b="1" dirty="0">
                          <a:solidFill>
                            <a:schemeClr val="tx1"/>
                          </a:solidFill>
                        </a:rPr>
                        <a:t>② 一般就労移行者数 １３人</a:t>
                      </a:r>
                      <a:endParaRPr kumimoji="1" lang="en-US" altLang="ja-JP" sz="1400" b="1" dirty="0">
                        <a:solidFill>
                          <a:schemeClr val="tx1"/>
                        </a:solidFill>
                      </a:endParaRPr>
                    </a:p>
                    <a:p>
                      <a:r>
                        <a:rPr kumimoji="1" lang="en-US" altLang="ja-JP" sz="900" b="0" dirty="0">
                          <a:solidFill>
                            <a:schemeClr val="tx1"/>
                          </a:solidFill>
                        </a:rPr>
                        <a:t>※</a:t>
                      </a:r>
                      <a:r>
                        <a:rPr kumimoji="1" lang="ja-JP" altLang="en-US" sz="900" b="0" dirty="0">
                          <a:solidFill>
                            <a:schemeClr val="tx1"/>
                          </a:solidFill>
                        </a:rPr>
                        <a:t>今回は</a:t>
                      </a:r>
                      <a:r>
                        <a:rPr kumimoji="1" lang="en-US" altLang="ja-JP" sz="900" b="0" dirty="0">
                          <a:solidFill>
                            <a:schemeClr val="tx1"/>
                          </a:solidFill>
                        </a:rPr>
                        <a:t>H29.4.1</a:t>
                      </a:r>
                      <a:r>
                        <a:rPr kumimoji="1" lang="ja-JP" altLang="en-US" sz="900" b="0" dirty="0">
                          <a:solidFill>
                            <a:schemeClr val="tx1"/>
                          </a:solidFill>
                        </a:rPr>
                        <a:t>～</a:t>
                      </a:r>
                      <a:r>
                        <a:rPr kumimoji="1" lang="en-US" altLang="ja-JP" sz="900" b="0">
                          <a:solidFill>
                            <a:schemeClr val="tx1"/>
                          </a:solidFill>
                        </a:rPr>
                        <a:t>H30.12.31</a:t>
                      </a:r>
                      <a:r>
                        <a:rPr kumimoji="1" lang="ja-JP" altLang="en-US" sz="900" b="0" dirty="0">
                          <a:solidFill>
                            <a:schemeClr val="tx1"/>
                          </a:solidFill>
                        </a:rPr>
                        <a:t>で算定</a:t>
                      </a:r>
                      <a:endParaRPr kumimoji="1" lang="en-US" altLang="ja-JP" sz="900" b="0" dirty="0">
                        <a:solidFill>
                          <a:schemeClr val="tx1"/>
                        </a:solidFill>
                      </a:endParaRPr>
                    </a:p>
                  </a:txBody>
                  <a:tcPr/>
                </a:tc>
                <a:extLst>
                  <a:ext uri="{0D108BD9-81ED-4DB2-BD59-A6C34878D82A}">
                    <a16:rowId xmlns:a16="http://schemas.microsoft.com/office/drawing/2014/main" val="1315312306"/>
                  </a:ext>
                </a:extLst>
              </a:tr>
              <a:tr h="458457">
                <a:tc>
                  <a:txBody>
                    <a:bodyPr/>
                    <a:lstStyle/>
                    <a:p>
                      <a:r>
                        <a:rPr kumimoji="1" lang="ja-JP" altLang="en-US" sz="1400" b="1" dirty="0"/>
                        <a:t>③</a:t>
                      </a:r>
                      <a:r>
                        <a:rPr kumimoji="1" lang="ja-JP" altLang="en-US" sz="1400" b="1" baseline="0" dirty="0"/>
                        <a:t> </a:t>
                      </a:r>
                      <a:r>
                        <a:rPr kumimoji="1" lang="ja-JP" altLang="en-US" sz="1400" b="1" dirty="0"/>
                        <a:t>就労移行支援事業</a:t>
                      </a:r>
                      <a:endParaRPr kumimoji="1" lang="en-US" altLang="ja-JP" sz="1400" b="1" dirty="0"/>
                    </a:p>
                    <a:p>
                      <a:r>
                        <a:rPr kumimoji="1" lang="ja-JP" altLang="en-US" sz="1400" b="1" dirty="0"/>
                        <a:t>　　　　　　　　　利用者数 ２３人</a:t>
                      </a:r>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1400" b="1" dirty="0">
                          <a:solidFill>
                            <a:schemeClr val="tx1"/>
                          </a:solidFill>
                        </a:rPr>
                        <a:t>③ 就労移行支援事業</a:t>
                      </a:r>
                      <a:endParaRPr kumimoji="1" lang="en-US" altLang="ja-JP" sz="1400" b="1" dirty="0">
                        <a:solidFill>
                          <a:schemeClr val="tx1"/>
                        </a:solidFill>
                      </a:endParaRPr>
                    </a:p>
                    <a:p>
                      <a:pPr algn="l"/>
                      <a:r>
                        <a:rPr kumimoji="1" lang="ja-JP" altLang="en-US" sz="1400" b="1" dirty="0">
                          <a:solidFill>
                            <a:schemeClr val="tx1"/>
                          </a:solidFill>
                        </a:rPr>
                        <a:t>　　　　　　　　　　利用者数 ２１人</a:t>
                      </a:r>
                      <a:endParaRPr kumimoji="1" lang="en-US" altLang="ja-JP" sz="1400" b="1" dirty="0">
                        <a:solidFill>
                          <a:schemeClr val="tx1"/>
                        </a:solidFill>
                      </a:endParaRPr>
                    </a:p>
                    <a:p>
                      <a:pPr algn="l"/>
                      <a:r>
                        <a:rPr kumimoji="1" lang="en-US" altLang="ja-JP" sz="900" b="0" dirty="0">
                          <a:solidFill>
                            <a:schemeClr val="tx1"/>
                          </a:solidFill>
                        </a:rPr>
                        <a:t>※</a:t>
                      </a:r>
                      <a:r>
                        <a:rPr kumimoji="1" lang="ja-JP" altLang="en-US" sz="900" b="0" dirty="0">
                          <a:solidFill>
                            <a:schemeClr val="tx1"/>
                          </a:solidFill>
                        </a:rPr>
                        <a:t>今回は平成３０年１２月末で算定</a:t>
                      </a:r>
                      <a:endParaRPr kumimoji="1" lang="en-US" altLang="ja-JP" sz="900" b="0" dirty="0">
                        <a:solidFill>
                          <a:schemeClr val="tx1"/>
                        </a:solidFill>
                      </a:endParaRPr>
                    </a:p>
                  </a:txBody>
                  <a:tcPr/>
                </a:tc>
                <a:extLst>
                  <a:ext uri="{0D108BD9-81ED-4DB2-BD59-A6C34878D82A}">
                    <a16:rowId xmlns:a16="http://schemas.microsoft.com/office/drawing/2014/main" val="3262699576"/>
                  </a:ext>
                </a:extLst>
              </a:tr>
              <a:tr h="607722">
                <a:tc>
                  <a:txBody>
                    <a:bodyPr/>
                    <a:lstStyle/>
                    <a:p>
                      <a:r>
                        <a:rPr kumimoji="1" lang="ja-JP" altLang="en-US" sz="1400" b="1" dirty="0"/>
                        <a:t>④</a:t>
                      </a:r>
                      <a:r>
                        <a:rPr kumimoji="1" lang="ja-JP" altLang="en-US" sz="1400" b="1" baseline="0" dirty="0"/>
                        <a:t> </a:t>
                      </a:r>
                      <a:r>
                        <a:rPr kumimoji="1" lang="ja-JP" altLang="en-US" sz="1400" b="1" dirty="0"/>
                        <a:t>就労移行率３割以上の就労</a:t>
                      </a:r>
                      <a:endParaRPr kumimoji="1" lang="en-US" altLang="ja-JP" sz="1400" b="1" dirty="0"/>
                    </a:p>
                    <a:p>
                      <a:r>
                        <a:rPr kumimoji="1" lang="en-US" altLang="ja-JP" sz="1400" b="1" dirty="0"/>
                        <a:t>     </a:t>
                      </a:r>
                      <a:r>
                        <a:rPr kumimoji="1" lang="ja-JP" altLang="en-US" sz="1400" b="1" dirty="0"/>
                        <a:t>移行支援事業所を４事業所</a:t>
                      </a:r>
                      <a:endParaRPr kumimoji="1" lang="en-US" altLang="ja-JP" sz="1400" b="1" dirty="0"/>
                    </a:p>
                    <a:p>
                      <a:r>
                        <a:rPr kumimoji="1" lang="en-US" altLang="ja-JP" sz="1400" b="1" dirty="0"/>
                        <a:t>     </a:t>
                      </a:r>
                      <a:r>
                        <a:rPr kumimoji="1" lang="ja-JP" altLang="en-US" sz="1400" b="1" dirty="0"/>
                        <a:t>中２事業所</a:t>
                      </a:r>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b="1" dirty="0">
                          <a:solidFill>
                            <a:schemeClr val="tx1"/>
                          </a:solidFill>
                        </a:rPr>
                        <a:t>④ 就労移行率３割以上の就労   </a:t>
                      </a:r>
                      <a:endParaRPr kumimoji="1" lang="en-US" altLang="ja-JP" sz="1400" b="1" dirty="0">
                        <a:solidFill>
                          <a:schemeClr val="tx1"/>
                        </a:solidFill>
                      </a:endParaRPr>
                    </a:p>
                    <a:p>
                      <a:r>
                        <a:rPr kumimoji="1" lang="en-US" altLang="ja-JP" sz="1400" b="1" dirty="0">
                          <a:solidFill>
                            <a:schemeClr val="tx1"/>
                          </a:solidFill>
                        </a:rPr>
                        <a:t>     </a:t>
                      </a:r>
                      <a:r>
                        <a:rPr kumimoji="1" lang="ja-JP" altLang="en-US" sz="1400" b="1" dirty="0">
                          <a:solidFill>
                            <a:schemeClr val="tx1"/>
                          </a:solidFill>
                        </a:rPr>
                        <a:t>移行支援事業所     ４事業所  </a:t>
                      </a:r>
                      <a:endParaRPr kumimoji="1" lang="en-US" altLang="ja-JP" sz="1400" b="1" dirty="0">
                        <a:solidFill>
                          <a:schemeClr val="tx1"/>
                        </a:solidFill>
                      </a:endParaRPr>
                    </a:p>
                    <a:p>
                      <a:r>
                        <a:rPr kumimoji="1" lang="en-US" altLang="ja-JP" sz="1400" b="1" dirty="0">
                          <a:solidFill>
                            <a:schemeClr val="tx1"/>
                          </a:solidFill>
                        </a:rPr>
                        <a:t>     </a:t>
                      </a:r>
                      <a:r>
                        <a:rPr kumimoji="1" lang="ja-JP" altLang="en-US" sz="1400" b="1" dirty="0">
                          <a:solidFill>
                            <a:schemeClr val="tx1"/>
                          </a:solidFill>
                        </a:rPr>
                        <a:t>中４事業所</a:t>
                      </a:r>
                      <a:endParaRPr kumimoji="1" lang="en-US" altLang="ja-JP" sz="1400" b="1" dirty="0">
                        <a:solidFill>
                          <a:schemeClr val="tx1"/>
                        </a:solidFill>
                      </a:endParaRPr>
                    </a:p>
                    <a:p>
                      <a:r>
                        <a:rPr kumimoji="1" lang="en-US" altLang="ja-JP" sz="900" dirty="0">
                          <a:solidFill>
                            <a:schemeClr val="tx1"/>
                          </a:solidFill>
                        </a:rPr>
                        <a:t>※</a:t>
                      </a:r>
                      <a:r>
                        <a:rPr kumimoji="1" lang="ja-JP" altLang="en-US" sz="900" dirty="0">
                          <a:solidFill>
                            <a:schemeClr val="tx1"/>
                          </a:solidFill>
                        </a:rPr>
                        <a:t>今回は平成３０年１２月末で算定</a:t>
                      </a:r>
                    </a:p>
                  </a:txBody>
                  <a:tcPr/>
                </a:tc>
                <a:extLst>
                  <a:ext uri="{0D108BD9-81ED-4DB2-BD59-A6C34878D82A}">
                    <a16:rowId xmlns:a16="http://schemas.microsoft.com/office/drawing/2014/main" val="2160716420"/>
                  </a:ext>
                </a:extLst>
              </a:tr>
              <a:tr h="652660">
                <a:tc>
                  <a:txBody>
                    <a:bodyPr/>
                    <a:lstStyle/>
                    <a:p>
                      <a:r>
                        <a:rPr kumimoji="1" lang="ja-JP" altLang="en-US" sz="1400" b="1" dirty="0"/>
                        <a:t>⑤ 就労定着率向上</a:t>
                      </a:r>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b="1" dirty="0">
                          <a:solidFill>
                            <a:schemeClr val="tx1"/>
                          </a:solidFill>
                        </a:rPr>
                        <a:t>⑤就労定着支援事業所</a:t>
                      </a:r>
                      <a:endParaRPr kumimoji="1" lang="en-US" altLang="ja-JP" sz="1400" b="1" dirty="0">
                        <a:solidFill>
                          <a:schemeClr val="tx1"/>
                        </a:solidFill>
                      </a:endParaRPr>
                    </a:p>
                    <a:p>
                      <a:r>
                        <a:rPr kumimoji="1" lang="ja-JP" altLang="en-US" sz="1400" b="1" dirty="0">
                          <a:solidFill>
                            <a:schemeClr val="tx1"/>
                          </a:solidFill>
                        </a:rPr>
                        <a:t>     ⇒０事業所</a:t>
                      </a:r>
                      <a:endParaRPr kumimoji="1" lang="en-US" altLang="ja-JP" sz="1400" b="1" dirty="0">
                        <a:solidFill>
                          <a:schemeClr val="tx1"/>
                        </a:solidFill>
                      </a:endParaRPr>
                    </a:p>
                  </a:txBody>
                  <a:tcPr/>
                </a:tc>
                <a:extLst>
                  <a:ext uri="{0D108BD9-81ED-4DB2-BD59-A6C34878D82A}">
                    <a16:rowId xmlns:a16="http://schemas.microsoft.com/office/drawing/2014/main" val="3066859797"/>
                  </a:ext>
                </a:extLst>
              </a:tr>
            </a:tbl>
          </a:graphicData>
        </a:graphic>
      </p:graphicFrame>
      <p:sp>
        <p:nvSpPr>
          <p:cNvPr id="7" name="スライド番号プレースホルダ 3"/>
          <p:cNvSpPr txBox="1">
            <a:spLocks/>
          </p:cNvSpPr>
          <p:nvPr/>
        </p:nvSpPr>
        <p:spPr>
          <a:xfrm>
            <a:off x="7010396" y="29280"/>
            <a:ext cx="2133600" cy="365125"/>
          </a:xfrm>
          <a:prstGeom prst="rect">
            <a:avLst/>
          </a:prstGeom>
        </p:spPr>
        <p:txBody>
          <a:bodyPr vert="horz" lIns="91440" tIns="45720" rIns="91440" bIns="45720" rtlCol="0" anchor="ctr">
            <a:normAutofit/>
          </a:bodyPr>
          <a:lstStyle/>
          <a:p>
            <a:pPr marL="0" marR="0" lvl="0" indent="0" algn="r" defTabSz="914288"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tint val="75000"/>
                  </a:schemeClr>
                </a:solidFill>
              </a:rPr>
              <a:t>５</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タイトル 1"/>
          <p:cNvSpPr txBox="1">
            <a:spLocks/>
          </p:cNvSpPr>
          <p:nvPr/>
        </p:nvSpPr>
        <p:spPr>
          <a:xfrm>
            <a:off x="0" y="0"/>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t>３．平成３０年度進捗状況（その３）</a:t>
            </a:r>
          </a:p>
        </p:txBody>
      </p:sp>
      <p:sp>
        <p:nvSpPr>
          <p:cNvPr id="11" name="タイトル 4"/>
          <p:cNvSpPr txBox="1">
            <a:spLocks/>
          </p:cNvSpPr>
          <p:nvPr/>
        </p:nvSpPr>
        <p:spPr>
          <a:xfrm>
            <a:off x="-2" y="1347095"/>
            <a:ext cx="9143996" cy="418058"/>
          </a:xfrm>
          <a:prstGeom prst="rect">
            <a:avLst/>
          </a:prstGeom>
        </p:spPr>
        <p:txBody>
          <a:bodyPr vert="horz" lIns="91440" tIns="45720" rIns="91440" bIns="45720" rtlCol="0" anchor="ctr">
            <a:noAutofit/>
          </a:bodyPr>
          <a:lstStyle/>
          <a:p>
            <a:pPr lvl="0" defTabSz="914400">
              <a:spcBef>
                <a:spcPct val="0"/>
              </a:spcBef>
            </a:pPr>
            <a:r>
              <a:rPr lang="ja-JP" altLang="en-US" sz="2400" b="1" dirty="0">
                <a:latin typeface="+mj-lt"/>
                <a:ea typeface="+mj-ea"/>
                <a:cs typeface="+mj-cs"/>
              </a:rPr>
              <a:t>（３）福祉的就労の充実と福祉施設から一般就労への移行促進</a:t>
            </a:r>
            <a:endParaRPr kumimoji="1" lang="ja-JP" altLang="en-US" sz="2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970408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 y="61690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 y="744632"/>
            <a:ext cx="9143996" cy="646331"/>
          </a:xfrm>
          <a:prstGeom prst="rect">
            <a:avLst/>
          </a:prstGeom>
          <a:noFill/>
        </p:spPr>
        <p:txBody>
          <a:bodyPr wrap="square" rtlCol="0">
            <a:spAutoFit/>
          </a:bodyPr>
          <a:lstStyle/>
          <a:p>
            <a:r>
              <a:rPr kumimoji="1" lang="ja-JP" altLang="en-US" dirty="0"/>
              <a:t>◆第</a:t>
            </a:r>
            <a:r>
              <a:rPr lang="ja-JP" altLang="en-US" dirty="0"/>
              <a:t>５期燕市</a:t>
            </a:r>
            <a:r>
              <a:rPr lang="ja-JP" altLang="en-US" dirty="0" err="1"/>
              <a:t>障がい</a:t>
            </a:r>
            <a:r>
              <a:rPr lang="ja-JP" altLang="en-US" dirty="0"/>
              <a:t>福祉計画及び第１期燕市障がい児福祉計画</a:t>
            </a:r>
            <a:r>
              <a:rPr kumimoji="1" lang="ja-JP" altLang="en-US" dirty="0"/>
              <a:t>成果目標</a:t>
            </a:r>
            <a:r>
              <a:rPr lang="ja-JP" altLang="en-US" dirty="0"/>
              <a:t>より</a:t>
            </a:r>
            <a:r>
              <a:rPr kumimoji="1" lang="ja-JP" altLang="en-US" dirty="0"/>
              <a:t>　</a:t>
            </a:r>
            <a:endParaRPr kumimoji="1" lang="en-US" altLang="ja-JP" dirty="0"/>
          </a:p>
          <a:p>
            <a:r>
              <a:rPr lang="ja-JP" altLang="en-US" dirty="0"/>
              <a:t>　　</a:t>
            </a:r>
            <a:r>
              <a:rPr kumimoji="1" lang="ja-JP" altLang="en-US" sz="1200" dirty="0"/>
              <a:t>（　</a:t>
            </a:r>
            <a:r>
              <a:rPr lang="ja-JP" altLang="en-US" sz="1200" dirty="0"/>
              <a:t>第５期燕市</a:t>
            </a:r>
            <a:r>
              <a:rPr lang="ja-JP" altLang="en-US" sz="1200" dirty="0" err="1"/>
              <a:t>障がい</a:t>
            </a:r>
            <a:r>
              <a:rPr lang="ja-JP" altLang="en-US" sz="1200" dirty="0"/>
              <a:t>福祉計画及び第１期燕市障がい児福祉</a:t>
            </a:r>
            <a:r>
              <a:rPr kumimoji="1" lang="ja-JP" altLang="en-US" sz="1200" dirty="0"/>
              <a:t>計画　</a:t>
            </a:r>
            <a:r>
              <a:rPr lang="ja-JP" altLang="en-US" sz="1200" dirty="0"/>
              <a:t>６１、６２</a:t>
            </a:r>
            <a:r>
              <a:rPr kumimoji="1" lang="ja-JP" altLang="en-US" sz="1200" dirty="0"/>
              <a:t>ページ参照　）</a:t>
            </a:r>
          </a:p>
        </p:txBody>
      </p:sp>
      <p:graphicFrame>
        <p:nvGraphicFramePr>
          <p:cNvPr id="10" name="表 9"/>
          <p:cNvGraphicFramePr>
            <a:graphicFrameLocks noGrp="1"/>
          </p:cNvGraphicFramePr>
          <p:nvPr>
            <p:extLst>
              <p:ext uri="{D42A27DB-BD31-4B8C-83A1-F6EECF244321}">
                <p14:modId xmlns:p14="http://schemas.microsoft.com/office/powerpoint/2010/main" val="1966148866"/>
              </p:ext>
            </p:extLst>
          </p:nvPr>
        </p:nvGraphicFramePr>
        <p:xfrm>
          <a:off x="-5" y="1809021"/>
          <a:ext cx="9144001" cy="3688080"/>
        </p:xfrm>
        <a:graphic>
          <a:graphicData uri="http://schemas.openxmlformats.org/drawingml/2006/table">
            <a:tbl>
              <a:tblPr firstRow="1" bandRow="1">
                <a:tableStyleId>{5C22544A-7EE6-4342-B048-85BDC9FD1C3A}</a:tableStyleId>
              </a:tblPr>
              <a:tblGrid>
                <a:gridCol w="2464905">
                  <a:extLst>
                    <a:ext uri="{9D8B030D-6E8A-4147-A177-3AD203B41FA5}">
                      <a16:colId xmlns:a16="http://schemas.microsoft.com/office/drawing/2014/main" val="20000"/>
                    </a:ext>
                  </a:extLst>
                </a:gridCol>
                <a:gridCol w="2557670">
                  <a:extLst>
                    <a:ext uri="{9D8B030D-6E8A-4147-A177-3AD203B41FA5}">
                      <a16:colId xmlns:a16="http://schemas.microsoft.com/office/drawing/2014/main" val="20002"/>
                    </a:ext>
                  </a:extLst>
                </a:gridCol>
                <a:gridCol w="1949648">
                  <a:extLst>
                    <a:ext uri="{9D8B030D-6E8A-4147-A177-3AD203B41FA5}">
                      <a16:colId xmlns:a16="http://schemas.microsoft.com/office/drawing/2014/main" val="746619833"/>
                    </a:ext>
                  </a:extLst>
                </a:gridCol>
                <a:gridCol w="2171778">
                  <a:extLst>
                    <a:ext uri="{9D8B030D-6E8A-4147-A177-3AD203B41FA5}">
                      <a16:colId xmlns:a16="http://schemas.microsoft.com/office/drawing/2014/main" val="975069803"/>
                    </a:ext>
                  </a:extLst>
                </a:gridCol>
              </a:tblGrid>
              <a:tr h="442334">
                <a:tc>
                  <a:txBody>
                    <a:bodyPr/>
                    <a:lstStyle/>
                    <a:p>
                      <a:pPr algn="l"/>
                      <a:r>
                        <a:rPr kumimoji="1" lang="ja-JP" altLang="en-US" sz="1400" dirty="0"/>
                        <a:t>成果目標</a:t>
                      </a:r>
                      <a:r>
                        <a:rPr kumimoji="1" lang="en-US" altLang="ja-JP" sz="1400" dirty="0"/>
                        <a:t>【</a:t>
                      </a:r>
                      <a:r>
                        <a:rPr kumimoji="1" lang="ja-JP" altLang="en-US" sz="1400" dirty="0"/>
                        <a:t>２０２０年度末までの成果目標</a:t>
                      </a:r>
                      <a:r>
                        <a:rPr kumimoji="1" lang="en-US" altLang="ja-JP" sz="1400" dirty="0"/>
                        <a:t>】</a:t>
                      </a:r>
                      <a:endParaRPr kumimoji="1" lang="ja-JP" altLang="en-US" sz="1400" dirty="0"/>
                    </a:p>
                  </a:txBody>
                  <a:tcPr anchor="ctr"/>
                </a:tc>
                <a:tc>
                  <a:txBody>
                    <a:bodyPr/>
                    <a:lstStyle/>
                    <a:p>
                      <a:pPr algn="ctr"/>
                      <a:r>
                        <a:rPr kumimoji="1" lang="ja-JP" altLang="en-US" sz="1400" dirty="0"/>
                        <a:t>施策</a:t>
                      </a:r>
                      <a:endParaRPr kumimoji="1" lang="ja-JP" altLang="en-US" sz="1400" dirty="0">
                        <a:solidFill>
                          <a:srgbClr val="FF0000"/>
                        </a:solidFill>
                      </a:endParaRPr>
                    </a:p>
                  </a:txBody>
                  <a:tcPr anchor="ctr"/>
                </a:tc>
                <a:tc gridSpan="2">
                  <a:txBody>
                    <a:bodyPr/>
                    <a:lstStyle/>
                    <a:p>
                      <a:pPr algn="ctr"/>
                      <a:r>
                        <a:rPr kumimoji="1" lang="ja-JP" altLang="en-US" sz="1400" dirty="0"/>
                        <a:t>Ｈ３０年度の進捗状況　</a:t>
                      </a:r>
                    </a:p>
                  </a:txBody>
                  <a:tcPr anchor="ctr"/>
                </a:tc>
                <a:tc hMerge="1">
                  <a:txBody>
                    <a:bodyPr/>
                    <a:lstStyle/>
                    <a:p>
                      <a:pPr algn="ctr"/>
                      <a:endParaRPr kumimoji="1" lang="ja-JP" altLang="en-US" sz="1400" dirty="0"/>
                    </a:p>
                  </a:txBody>
                  <a:tcPr anchor="ctr"/>
                </a:tc>
                <a:extLst>
                  <a:ext uri="{0D108BD9-81ED-4DB2-BD59-A6C34878D82A}">
                    <a16:rowId xmlns:a16="http://schemas.microsoft.com/office/drawing/2014/main" val="10000"/>
                  </a:ext>
                </a:extLst>
              </a:tr>
              <a:tr h="259080">
                <a:tc>
                  <a:txBody>
                    <a:bodyPr/>
                    <a:lstStyle/>
                    <a:p>
                      <a:r>
                        <a:rPr kumimoji="1" lang="ja-JP" altLang="en-US" sz="1400" b="1" dirty="0"/>
                        <a:t>①平成２８年度末時点の施設　</a:t>
                      </a:r>
                      <a:endParaRPr kumimoji="1" lang="en-US" altLang="ja-JP" sz="1400" b="1" dirty="0"/>
                    </a:p>
                    <a:p>
                      <a:r>
                        <a:rPr kumimoji="1" lang="ja-JP" altLang="en-US" sz="1400" b="1" dirty="0"/>
                        <a:t>　入所者数（８９人）の９％（８</a:t>
                      </a:r>
                      <a:endParaRPr kumimoji="1" lang="en-US" altLang="ja-JP" sz="1400" b="1" dirty="0"/>
                    </a:p>
                    <a:p>
                      <a:r>
                        <a:rPr kumimoji="1" lang="ja-JP" altLang="en-US" sz="1400" b="1" dirty="0"/>
                        <a:t>　人）を地域生活へ移行</a:t>
                      </a:r>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txBody>
                  <a:tcPr/>
                </a:tc>
                <a:tc rowSpan="2">
                  <a:txBody>
                    <a:bodyPr/>
                    <a:lstStyle/>
                    <a:p>
                      <a:pPr algn="l"/>
                      <a:r>
                        <a:rPr kumimoji="1" lang="ja-JP" altLang="en-US" sz="1400" b="1" dirty="0"/>
                        <a:t>◆地域移行に対する施策・退所</a:t>
                      </a:r>
                      <a:endParaRPr kumimoji="1" lang="en-US" altLang="ja-JP" sz="1400" b="1" dirty="0"/>
                    </a:p>
                    <a:p>
                      <a:pPr algn="l"/>
                      <a:r>
                        <a:rPr kumimoji="1" lang="ja-JP" altLang="en-US" sz="1400" b="1" dirty="0"/>
                        <a:t>　可能な入所者に対する施策</a:t>
                      </a:r>
                      <a:endParaRPr kumimoji="1" lang="en-US" altLang="ja-JP" sz="1400" b="1" dirty="0"/>
                    </a:p>
                    <a:p>
                      <a:pPr algn="l"/>
                      <a:r>
                        <a:rPr kumimoji="1" lang="ja-JP" altLang="en-US" sz="1200" b="0" dirty="0"/>
                        <a:t>・地域移行支援事業利用促進</a:t>
                      </a:r>
                      <a:endParaRPr kumimoji="1" lang="en-US" altLang="ja-JP" sz="1200" b="0" dirty="0"/>
                    </a:p>
                    <a:p>
                      <a:pPr algn="l"/>
                      <a:r>
                        <a:rPr kumimoji="1" lang="ja-JP" altLang="en-US" sz="1200" b="0" dirty="0"/>
                        <a:t>・家族理解の醸成</a:t>
                      </a:r>
                      <a:endParaRPr kumimoji="1" lang="en-US" altLang="ja-JP" sz="1200" b="0" dirty="0"/>
                    </a:p>
                    <a:p>
                      <a:pPr algn="l"/>
                      <a:r>
                        <a:rPr kumimoji="1" lang="ja-JP" altLang="en-US" sz="1200" b="0" dirty="0"/>
                        <a:t>・事業所との協働体制</a:t>
                      </a:r>
                      <a:endParaRPr kumimoji="1" lang="en-US" altLang="ja-JP" sz="1200" b="0" dirty="0"/>
                    </a:p>
                    <a:p>
                      <a:pPr algn="l"/>
                      <a:r>
                        <a:rPr kumimoji="1" lang="ja-JP" altLang="en-US" sz="1200" b="0" dirty="0"/>
                        <a:t>・成年後見制度利用促進</a:t>
                      </a:r>
                      <a:endParaRPr kumimoji="1" lang="en-US" altLang="ja-JP" sz="1200" b="0" dirty="0"/>
                    </a:p>
                    <a:p>
                      <a:pPr algn="l"/>
                      <a:endParaRPr kumimoji="1" lang="en-US" altLang="ja-JP" sz="1400" b="1" dirty="0"/>
                    </a:p>
                    <a:p>
                      <a:pPr algn="l"/>
                      <a:r>
                        <a:rPr kumimoji="1" lang="ja-JP" altLang="en-US" sz="1400" b="1" dirty="0"/>
                        <a:t>◆長期入所者の削減</a:t>
                      </a:r>
                      <a:endParaRPr kumimoji="1" lang="en-US" altLang="ja-JP" sz="1400" b="1" dirty="0"/>
                    </a:p>
                    <a:p>
                      <a:pPr algn="l"/>
                      <a:r>
                        <a:rPr kumimoji="1" lang="ja-JP" altLang="en-US" sz="1200" b="0" dirty="0"/>
                        <a:t>・家族理解の醸成</a:t>
                      </a:r>
                      <a:endParaRPr kumimoji="1" lang="en-US" altLang="ja-JP" sz="1200" b="0" dirty="0"/>
                    </a:p>
                    <a:p>
                      <a:pPr algn="l"/>
                      <a:r>
                        <a:rPr kumimoji="1" lang="ja-JP" altLang="en-US" sz="1200" b="0" dirty="0"/>
                        <a:t>・事業所との協働体制</a:t>
                      </a:r>
                      <a:endParaRPr kumimoji="1" lang="en-US" altLang="ja-JP" sz="1200" b="0" dirty="0"/>
                    </a:p>
                    <a:p>
                      <a:pPr algn="l"/>
                      <a:r>
                        <a:rPr kumimoji="1" lang="ja-JP" altLang="en-US" sz="1200" b="0" dirty="0"/>
                        <a:t>・高齢分野との協議・調整継続</a:t>
                      </a:r>
                      <a:endParaRPr kumimoji="1" lang="en-US" altLang="ja-JP" sz="1200" b="0" dirty="0"/>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◆ケース支援連絡会議</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　出席</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◆個別ケース対応</a:t>
                      </a:r>
                      <a:endParaRPr kumimoji="1" lang="en-US" altLang="ja-JP" sz="1400" b="1" dirty="0"/>
                    </a:p>
                  </a:txBody>
                  <a:tcPr/>
                </a:tc>
                <a:tc>
                  <a:txBody>
                    <a:bodyPr/>
                    <a:lstStyle/>
                    <a:p>
                      <a:pPr algn="l"/>
                      <a:r>
                        <a:rPr kumimoji="1" lang="ja-JP" altLang="en-US" sz="1400" b="1" dirty="0">
                          <a:solidFill>
                            <a:schemeClr val="tx1"/>
                          </a:solidFill>
                        </a:rPr>
                        <a:t>①地域生活へ移行した数　０人</a:t>
                      </a:r>
                      <a:endParaRPr kumimoji="1" lang="en-US" altLang="ja-JP" sz="1400" b="1" dirty="0">
                        <a:solidFill>
                          <a:schemeClr val="tx1"/>
                        </a:solidFill>
                      </a:endParaRPr>
                    </a:p>
                    <a:p>
                      <a:pPr algn="l"/>
                      <a:r>
                        <a:rPr kumimoji="1" lang="en-US" altLang="ja-JP" sz="900" b="0" dirty="0">
                          <a:solidFill>
                            <a:schemeClr val="tx1"/>
                          </a:solidFill>
                        </a:rPr>
                        <a:t>※</a:t>
                      </a:r>
                      <a:r>
                        <a:rPr kumimoji="1" lang="ja-JP" altLang="en-US" sz="900" b="0" dirty="0">
                          <a:solidFill>
                            <a:schemeClr val="tx1"/>
                          </a:solidFill>
                        </a:rPr>
                        <a:t>今回は平成３０年１２月末で算定</a:t>
                      </a:r>
                      <a:endParaRPr kumimoji="1" lang="en-US" altLang="ja-JP" sz="900" b="0" dirty="0">
                        <a:solidFill>
                          <a:schemeClr val="tx1"/>
                        </a:solidFill>
                      </a:endParaRPr>
                    </a:p>
                    <a:p>
                      <a:pPr algn="l"/>
                      <a:endParaRPr kumimoji="1" lang="en-US" altLang="ja-JP" sz="1400" b="0" dirty="0">
                        <a:solidFill>
                          <a:schemeClr val="tx1"/>
                        </a:solidFill>
                      </a:endParaRPr>
                    </a:p>
                    <a:p>
                      <a:pPr algn="l"/>
                      <a:endParaRPr kumimoji="1" lang="en-US" altLang="ja-JP" sz="1400" b="0" dirty="0">
                        <a:solidFill>
                          <a:schemeClr val="tx1"/>
                        </a:solidFill>
                      </a:endParaRPr>
                    </a:p>
                    <a:p>
                      <a:pPr algn="l"/>
                      <a:endParaRPr kumimoji="1" lang="en-US" altLang="ja-JP" sz="1400" b="0" dirty="0">
                        <a:solidFill>
                          <a:schemeClr val="tx1"/>
                        </a:solidFill>
                      </a:endParaRPr>
                    </a:p>
                  </a:txBody>
                  <a:tcPr/>
                </a:tc>
                <a:extLst>
                  <a:ext uri="{0D108BD9-81ED-4DB2-BD59-A6C34878D82A}">
                    <a16:rowId xmlns:a16="http://schemas.microsoft.com/office/drawing/2014/main" val="10001"/>
                  </a:ext>
                </a:extLst>
              </a:tr>
              <a:tr h="1356360">
                <a:tc>
                  <a:txBody>
                    <a:bodyPr/>
                    <a:lstStyle/>
                    <a:p>
                      <a:r>
                        <a:rPr kumimoji="1" lang="ja-JP" altLang="en-US" sz="1400" b="1" dirty="0"/>
                        <a:t>②平成２８年度末時点の施設</a:t>
                      </a:r>
                      <a:endParaRPr kumimoji="1" lang="en-US" altLang="ja-JP" sz="1400" b="1" dirty="0"/>
                    </a:p>
                    <a:p>
                      <a:r>
                        <a:rPr kumimoji="1" lang="ja-JP" altLang="en-US" sz="1400" b="1" dirty="0"/>
                        <a:t>　入所者数（８９人）の２％（２　</a:t>
                      </a:r>
                      <a:endParaRPr kumimoji="1" lang="en-US" altLang="ja-JP" sz="1400" b="1" dirty="0"/>
                    </a:p>
                    <a:p>
                      <a:r>
                        <a:rPr kumimoji="1" lang="ja-JP" altLang="en-US" sz="1400" b="1" dirty="0"/>
                        <a:t>　人）を削減</a:t>
                      </a:r>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txBody>
                  <a:tcPr/>
                </a:tc>
                <a:tc vMerge="1">
                  <a:txBody>
                    <a:bodyPr/>
                    <a:lstStyle/>
                    <a:p>
                      <a:endParaRPr kumimoji="1" lang="ja-JP" altLang="en-US"/>
                    </a:p>
                  </a:txBody>
                  <a:tcPr/>
                </a:tc>
                <a:tc vMerge="1">
                  <a:txBody>
                    <a:bodyPr/>
                    <a:lstStyle/>
                    <a:p>
                      <a:pPr algn="l"/>
                      <a:endParaRPr kumimoji="1" lang="en-US" altLang="ja-JP" sz="1400" b="0" dirty="0"/>
                    </a:p>
                  </a:txBody>
                  <a:tcPr/>
                </a:tc>
                <a:tc>
                  <a:txBody>
                    <a:bodyPr/>
                    <a:lstStyle/>
                    <a:p>
                      <a:pPr algn="l"/>
                      <a:r>
                        <a:rPr kumimoji="1" lang="ja-JP" altLang="en-US" sz="1400" b="1" dirty="0">
                          <a:solidFill>
                            <a:schemeClr val="tx1"/>
                          </a:solidFill>
                        </a:rPr>
                        <a:t>②入所者削減数　－５人</a:t>
                      </a:r>
                      <a:endParaRPr kumimoji="1" lang="en-US" altLang="ja-JP" sz="1400" b="1" dirty="0">
                        <a:solidFill>
                          <a:schemeClr val="tx1"/>
                        </a:solidFill>
                      </a:endParaRPr>
                    </a:p>
                    <a:p>
                      <a:pPr algn="l"/>
                      <a:r>
                        <a:rPr kumimoji="1" lang="ja-JP" altLang="en-US" sz="1400" b="1" dirty="0">
                          <a:solidFill>
                            <a:schemeClr val="tx1"/>
                          </a:solidFill>
                        </a:rPr>
                        <a:t>　　　　　（入所者数９４人）</a:t>
                      </a:r>
                      <a:endParaRPr kumimoji="1" lang="en-US" altLang="ja-JP" sz="1400" b="1" dirty="0">
                        <a:solidFill>
                          <a:schemeClr val="tx1"/>
                        </a:solidFill>
                      </a:endParaRPr>
                    </a:p>
                    <a:p>
                      <a:pPr algn="l"/>
                      <a:r>
                        <a:rPr kumimoji="1" lang="en-US" altLang="ja-JP" sz="900" b="0" dirty="0">
                          <a:solidFill>
                            <a:schemeClr val="tx1"/>
                          </a:solidFill>
                        </a:rPr>
                        <a:t>※</a:t>
                      </a:r>
                      <a:r>
                        <a:rPr kumimoji="1" lang="ja-JP" altLang="en-US" sz="900" b="0" dirty="0">
                          <a:solidFill>
                            <a:schemeClr val="tx1"/>
                          </a:solidFill>
                        </a:rPr>
                        <a:t>今回は平成３０年１２月末で算定</a:t>
                      </a:r>
                      <a:endParaRPr kumimoji="1" lang="en-US" altLang="ja-JP" sz="900" b="0" dirty="0">
                        <a:solidFill>
                          <a:schemeClr val="tx1"/>
                        </a:solidFill>
                      </a:endParaRPr>
                    </a:p>
                  </a:txBody>
                  <a:tcPr/>
                </a:tc>
                <a:extLst>
                  <a:ext uri="{0D108BD9-81ED-4DB2-BD59-A6C34878D82A}">
                    <a16:rowId xmlns:a16="http://schemas.microsoft.com/office/drawing/2014/main" val="427296008"/>
                  </a:ext>
                </a:extLst>
              </a:tr>
            </a:tbl>
          </a:graphicData>
        </a:graphic>
      </p:graphicFrame>
      <p:sp>
        <p:nvSpPr>
          <p:cNvPr id="7" name="スライド番号プレースホルダ 3"/>
          <p:cNvSpPr txBox="1">
            <a:spLocks/>
          </p:cNvSpPr>
          <p:nvPr/>
        </p:nvSpPr>
        <p:spPr>
          <a:xfrm>
            <a:off x="7010400" y="30447"/>
            <a:ext cx="2133600" cy="365125"/>
          </a:xfrm>
          <a:prstGeom prst="rect">
            <a:avLst/>
          </a:prstGeom>
        </p:spPr>
        <p:txBody>
          <a:bodyPr vert="horz" lIns="91440" tIns="45720" rIns="91440" bIns="45720" rtlCol="0" anchor="ctr">
            <a:normAutofit/>
          </a:bodyPr>
          <a:lstStyle/>
          <a:p>
            <a:pPr marL="0" marR="0" lvl="0" indent="0" algn="r" defTabSz="914288"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tint val="75000"/>
                  </a:schemeClr>
                </a:solidFill>
              </a:rPr>
              <a:t>６</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タイトル 1"/>
          <p:cNvSpPr txBox="1">
            <a:spLocks/>
          </p:cNvSpPr>
          <p:nvPr/>
        </p:nvSpPr>
        <p:spPr>
          <a:xfrm>
            <a:off x="0" y="0"/>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t>３．平成３０年度進捗状況（その４）</a:t>
            </a:r>
          </a:p>
        </p:txBody>
      </p:sp>
      <p:sp>
        <p:nvSpPr>
          <p:cNvPr id="11" name="タイトル 4"/>
          <p:cNvSpPr txBox="1">
            <a:spLocks/>
          </p:cNvSpPr>
          <p:nvPr/>
        </p:nvSpPr>
        <p:spPr>
          <a:xfrm>
            <a:off x="19878" y="1390963"/>
            <a:ext cx="8057322" cy="418058"/>
          </a:xfrm>
          <a:prstGeom prst="rect">
            <a:avLst/>
          </a:prstGeom>
        </p:spPr>
        <p:txBody>
          <a:bodyPr vert="horz" lIns="91440" tIns="45720" rIns="91440" bIns="45720" rtlCol="0" anchor="ctr">
            <a:noAutofit/>
          </a:bodyPr>
          <a:lstStyle/>
          <a:p>
            <a:pPr lvl="0" defTabSz="914400">
              <a:spcBef>
                <a:spcPct val="0"/>
              </a:spcBef>
            </a:pPr>
            <a:r>
              <a:rPr lang="ja-JP" altLang="en-US" sz="2400" b="1" dirty="0">
                <a:latin typeface="+mj-lt"/>
                <a:ea typeface="+mj-ea"/>
                <a:cs typeface="+mj-cs"/>
              </a:rPr>
              <a:t>（４）福祉施設の入所者の地域生活への移行促進</a:t>
            </a:r>
            <a:endParaRPr kumimoji="1" lang="ja-JP" altLang="en-US" sz="2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743615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 y="61690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 y="744632"/>
            <a:ext cx="9143996" cy="646331"/>
          </a:xfrm>
          <a:prstGeom prst="rect">
            <a:avLst/>
          </a:prstGeom>
          <a:noFill/>
        </p:spPr>
        <p:txBody>
          <a:bodyPr wrap="square" rtlCol="0">
            <a:spAutoFit/>
          </a:bodyPr>
          <a:lstStyle/>
          <a:p>
            <a:r>
              <a:rPr kumimoji="1" lang="ja-JP" altLang="en-US" dirty="0"/>
              <a:t>◆第</a:t>
            </a:r>
            <a:r>
              <a:rPr lang="ja-JP" altLang="en-US" dirty="0"/>
              <a:t>５期燕市</a:t>
            </a:r>
            <a:r>
              <a:rPr lang="ja-JP" altLang="en-US" dirty="0" err="1"/>
              <a:t>障がい</a:t>
            </a:r>
            <a:r>
              <a:rPr lang="ja-JP" altLang="en-US" dirty="0"/>
              <a:t>福祉計画及び第１期燕市障がい児福祉計画</a:t>
            </a:r>
            <a:r>
              <a:rPr kumimoji="1" lang="ja-JP" altLang="en-US" dirty="0"/>
              <a:t>成果目標</a:t>
            </a:r>
            <a:r>
              <a:rPr lang="ja-JP" altLang="en-US" dirty="0"/>
              <a:t>より</a:t>
            </a:r>
            <a:r>
              <a:rPr kumimoji="1" lang="ja-JP" altLang="en-US" dirty="0"/>
              <a:t>　</a:t>
            </a:r>
            <a:endParaRPr kumimoji="1" lang="en-US" altLang="ja-JP" dirty="0"/>
          </a:p>
          <a:p>
            <a:r>
              <a:rPr lang="ja-JP" altLang="en-US" dirty="0"/>
              <a:t>　　</a:t>
            </a:r>
            <a:r>
              <a:rPr kumimoji="1" lang="ja-JP" altLang="en-US" sz="1200" dirty="0"/>
              <a:t>（　</a:t>
            </a:r>
            <a:r>
              <a:rPr lang="ja-JP" altLang="en-US" sz="1200" dirty="0"/>
              <a:t>第５期燕市</a:t>
            </a:r>
            <a:r>
              <a:rPr lang="ja-JP" altLang="en-US" sz="1200" dirty="0" err="1"/>
              <a:t>障がい</a:t>
            </a:r>
            <a:r>
              <a:rPr lang="ja-JP" altLang="en-US" sz="1200" dirty="0"/>
              <a:t>福祉計画及び第１期燕市障がい児福祉</a:t>
            </a:r>
            <a:r>
              <a:rPr kumimoji="1" lang="ja-JP" altLang="en-US" sz="1200" dirty="0"/>
              <a:t>計画　</a:t>
            </a:r>
            <a:r>
              <a:rPr lang="ja-JP" altLang="en-US" sz="1200" dirty="0"/>
              <a:t>６３、６４</a:t>
            </a:r>
            <a:r>
              <a:rPr kumimoji="1" lang="ja-JP" altLang="en-US" sz="1200" dirty="0"/>
              <a:t>ページ参照　）</a:t>
            </a:r>
          </a:p>
        </p:txBody>
      </p:sp>
      <p:graphicFrame>
        <p:nvGraphicFramePr>
          <p:cNvPr id="10" name="表 9"/>
          <p:cNvGraphicFramePr>
            <a:graphicFrameLocks noGrp="1"/>
          </p:cNvGraphicFramePr>
          <p:nvPr>
            <p:extLst>
              <p:ext uri="{D42A27DB-BD31-4B8C-83A1-F6EECF244321}">
                <p14:modId xmlns:p14="http://schemas.microsoft.com/office/powerpoint/2010/main" val="2673087434"/>
              </p:ext>
            </p:extLst>
          </p:nvPr>
        </p:nvGraphicFramePr>
        <p:xfrm>
          <a:off x="4" y="1769733"/>
          <a:ext cx="9143996" cy="4450080"/>
        </p:xfrm>
        <a:graphic>
          <a:graphicData uri="http://schemas.openxmlformats.org/drawingml/2006/table">
            <a:tbl>
              <a:tblPr firstRow="1" bandRow="1">
                <a:tableStyleId>{5C22544A-7EE6-4342-B048-85BDC9FD1C3A}</a:tableStyleId>
              </a:tblPr>
              <a:tblGrid>
                <a:gridCol w="2425148">
                  <a:extLst>
                    <a:ext uri="{9D8B030D-6E8A-4147-A177-3AD203B41FA5}">
                      <a16:colId xmlns:a16="http://schemas.microsoft.com/office/drawing/2014/main" val="20000"/>
                    </a:ext>
                  </a:extLst>
                </a:gridCol>
                <a:gridCol w="3246782">
                  <a:extLst>
                    <a:ext uri="{9D8B030D-6E8A-4147-A177-3AD203B41FA5}">
                      <a16:colId xmlns:a16="http://schemas.microsoft.com/office/drawing/2014/main" val="20002"/>
                    </a:ext>
                  </a:extLst>
                </a:gridCol>
                <a:gridCol w="3472066">
                  <a:extLst>
                    <a:ext uri="{9D8B030D-6E8A-4147-A177-3AD203B41FA5}">
                      <a16:colId xmlns:a16="http://schemas.microsoft.com/office/drawing/2014/main" val="746619833"/>
                    </a:ext>
                  </a:extLst>
                </a:gridCol>
              </a:tblGrid>
              <a:tr h="442334">
                <a:tc>
                  <a:txBody>
                    <a:bodyPr/>
                    <a:lstStyle/>
                    <a:p>
                      <a:pPr algn="l"/>
                      <a:r>
                        <a:rPr kumimoji="1" lang="ja-JP" altLang="en-US" sz="1400" dirty="0"/>
                        <a:t>成果目標</a:t>
                      </a:r>
                      <a:r>
                        <a:rPr kumimoji="1" lang="en-US" altLang="ja-JP" sz="1400" dirty="0"/>
                        <a:t>【</a:t>
                      </a:r>
                      <a:r>
                        <a:rPr kumimoji="1" lang="ja-JP" altLang="en-US" sz="1400" dirty="0"/>
                        <a:t>２０２０年度末までの成果目標</a:t>
                      </a:r>
                      <a:r>
                        <a:rPr kumimoji="1" lang="en-US" altLang="ja-JP" sz="1400" dirty="0"/>
                        <a:t>】</a:t>
                      </a:r>
                      <a:endParaRPr kumimoji="1" lang="ja-JP" altLang="en-US" sz="1400" dirty="0"/>
                    </a:p>
                  </a:txBody>
                  <a:tcPr anchor="ctr"/>
                </a:tc>
                <a:tc>
                  <a:txBody>
                    <a:bodyPr/>
                    <a:lstStyle/>
                    <a:p>
                      <a:pPr algn="ctr"/>
                      <a:r>
                        <a:rPr kumimoji="1" lang="ja-JP" altLang="en-US" sz="1400" dirty="0"/>
                        <a:t>施策</a:t>
                      </a:r>
                    </a:p>
                  </a:txBody>
                  <a:tcPr anchor="ctr"/>
                </a:tc>
                <a:tc>
                  <a:txBody>
                    <a:bodyPr/>
                    <a:lstStyle/>
                    <a:p>
                      <a:pPr algn="ctr"/>
                      <a:r>
                        <a:rPr kumimoji="1" lang="ja-JP" altLang="en-US" sz="1400"/>
                        <a:t>Ｈ３０年度</a:t>
                      </a:r>
                      <a:r>
                        <a:rPr kumimoji="1" lang="ja-JP" altLang="en-US" sz="1400" dirty="0"/>
                        <a:t>の進捗状況</a:t>
                      </a:r>
                    </a:p>
                  </a:txBody>
                  <a:tcPr anchor="ctr"/>
                </a:tc>
                <a:extLst>
                  <a:ext uri="{0D108BD9-81ED-4DB2-BD59-A6C34878D82A}">
                    <a16:rowId xmlns:a16="http://schemas.microsoft.com/office/drawing/2014/main" val="10000"/>
                  </a:ext>
                </a:extLst>
              </a:tr>
              <a:tr h="1615440">
                <a:tc>
                  <a:txBody>
                    <a:bodyPr/>
                    <a:lstStyle/>
                    <a:p>
                      <a:r>
                        <a:rPr kumimoji="1" lang="ja-JP" altLang="en-US" sz="1400" b="1" dirty="0"/>
                        <a:t>保健・医療・福祉関係者による協議の場設置</a:t>
                      </a:r>
                      <a:endParaRPr kumimoji="1" lang="en-US" altLang="ja-JP" sz="1400" b="1" dirty="0"/>
                    </a:p>
                    <a:p>
                      <a:endParaRPr kumimoji="1" lang="en-US" altLang="ja-JP" sz="1400" b="1" dirty="0"/>
                    </a:p>
                    <a:p>
                      <a:r>
                        <a:rPr kumimoji="1" lang="en-US" altLang="ja-JP" sz="1200" b="0" dirty="0"/>
                        <a:t>※</a:t>
                      </a:r>
                      <a:r>
                        <a:rPr kumimoji="1" lang="ja-JP" altLang="en-US" sz="1200" b="0" dirty="0"/>
                        <a:t>国の基本指針</a:t>
                      </a:r>
                      <a:endParaRPr kumimoji="1" lang="en-US" altLang="ja-JP" sz="1200" b="0" dirty="0"/>
                    </a:p>
                    <a:p>
                      <a:r>
                        <a:rPr kumimoji="1" lang="ja-JP" altLang="en-US" sz="1200" b="0" dirty="0"/>
                        <a:t>⇒複数市町村による共同設置であってもよいが、圏域ごとの協議の場と市町村ごとの協議の場は別に設置することが必要</a:t>
                      </a:r>
                      <a:endParaRPr kumimoji="1" lang="en-US" altLang="ja-JP" sz="1200" b="0" dirty="0"/>
                    </a:p>
                  </a:txBody>
                  <a:tcPr/>
                </a:tc>
                <a:tc>
                  <a:txBody>
                    <a:bodyPr/>
                    <a:lstStyle/>
                    <a:p>
                      <a:pPr algn="l"/>
                      <a:r>
                        <a:rPr kumimoji="1" lang="ja-JP" altLang="en-US" sz="1200" b="1" dirty="0"/>
                        <a:t>◆協議の場の設置</a:t>
                      </a:r>
                      <a:endParaRPr kumimoji="1" lang="en-US" altLang="ja-JP" sz="1200" b="1" dirty="0"/>
                    </a:p>
                    <a:p>
                      <a:pPr algn="l"/>
                      <a:r>
                        <a:rPr kumimoji="1" lang="ja-JP" altLang="en-US" sz="1200" b="1" dirty="0"/>
                        <a:t>・自立支援協議会を中心に協議の場の設置に</a:t>
                      </a:r>
                      <a:endParaRPr kumimoji="1" lang="en-US" altLang="ja-JP" sz="1200" b="1" dirty="0"/>
                    </a:p>
                    <a:p>
                      <a:pPr algn="l"/>
                      <a:r>
                        <a:rPr kumimoji="1" lang="ja-JP" altLang="en-US" sz="1200" b="1" dirty="0"/>
                        <a:t>　向け検討</a:t>
                      </a:r>
                      <a:endParaRPr kumimoji="1" lang="en-US" altLang="ja-JP" sz="1200" b="1" dirty="0"/>
                    </a:p>
                    <a:p>
                      <a:pPr algn="l"/>
                      <a:endParaRPr kumimoji="1" lang="en-US" altLang="ja-JP" sz="1200" b="1" dirty="0"/>
                    </a:p>
                    <a:p>
                      <a:pPr algn="l"/>
                      <a:r>
                        <a:rPr kumimoji="1" lang="ja-JP" altLang="en-US" sz="1200" b="1" dirty="0"/>
                        <a:t>・高齢分野との情報共有を図り、地域包括ケア</a:t>
                      </a:r>
                      <a:endParaRPr kumimoji="1" lang="en-US" altLang="ja-JP" sz="1200" b="1" dirty="0"/>
                    </a:p>
                    <a:p>
                      <a:pPr algn="l"/>
                      <a:r>
                        <a:rPr kumimoji="1" lang="ja-JP" altLang="en-US" sz="1200" b="1" dirty="0"/>
                        <a:t>　システムの在り方を協議</a:t>
                      </a:r>
                      <a:endParaRPr kumimoji="1" lang="en-US" altLang="ja-JP" sz="1200" b="1" dirty="0"/>
                    </a:p>
                    <a:p>
                      <a:pPr algn="l"/>
                      <a:endParaRPr kumimoji="1" lang="en-US" altLang="ja-JP" sz="1200" b="1" dirty="0"/>
                    </a:p>
                    <a:p>
                      <a:pPr algn="l"/>
                      <a:r>
                        <a:rPr kumimoji="1" lang="ja-JP" altLang="en-US" sz="1200" b="1" dirty="0"/>
                        <a:t>◆退院可能な入院者に対する施策</a:t>
                      </a:r>
                      <a:endParaRPr kumimoji="1" lang="en-US" altLang="ja-JP" sz="1200" b="1" dirty="0"/>
                    </a:p>
                    <a:p>
                      <a:pPr algn="l"/>
                      <a:r>
                        <a:rPr kumimoji="1" lang="ja-JP" altLang="en-US" sz="1200" b="0" dirty="0"/>
                        <a:t>①退院後生活環境相談員と地域の相談担当者</a:t>
                      </a:r>
                      <a:endParaRPr kumimoji="1" lang="en-US" altLang="ja-JP" sz="1200" b="0" dirty="0"/>
                    </a:p>
                    <a:p>
                      <a:pPr algn="l"/>
                      <a:r>
                        <a:rPr kumimoji="1" lang="ja-JP" altLang="en-US" sz="1200" b="0" dirty="0"/>
                        <a:t>　の連携</a:t>
                      </a:r>
                      <a:endParaRPr kumimoji="1" lang="en-US" altLang="ja-JP" sz="1200" b="0" dirty="0"/>
                    </a:p>
                    <a:p>
                      <a:pPr algn="l"/>
                      <a:r>
                        <a:rPr kumimoji="1" lang="ja-JP" altLang="en-US" sz="1200" b="0" dirty="0"/>
                        <a:t>②精神科病院精神保健福祉士との連携強化</a:t>
                      </a:r>
                      <a:endParaRPr kumimoji="1" lang="en-US" altLang="ja-JP" sz="1200" b="0" dirty="0"/>
                    </a:p>
                    <a:p>
                      <a:pPr algn="l"/>
                      <a:r>
                        <a:rPr kumimoji="1" lang="ja-JP" altLang="en-US" sz="1200" b="0" dirty="0"/>
                        <a:t>③グループホームの整備と活用推進</a:t>
                      </a:r>
                      <a:endParaRPr kumimoji="1" lang="en-US" altLang="ja-JP" sz="1200" b="0" dirty="0"/>
                    </a:p>
                    <a:p>
                      <a:pPr algn="l"/>
                      <a:r>
                        <a:rPr kumimoji="1" lang="ja-JP" altLang="en-US" sz="1200" b="0" dirty="0"/>
                        <a:t>④保健所訪問支援との連携</a:t>
                      </a:r>
                      <a:endParaRPr kumimoji="1" lang="en-US" altLang="ja-JP" sz="1200" b="0" dirty="0"/>
                    </a:p>
                    <a:p>
                      <a:pPr algn="l"/>
                      <a:r>
                        <a:rPr kumimoji="1" lang="ja-JP" altLang="en-US" sz="1200" b="0" dirty="0"/>
                        <a:t>⑤地域の相談支援事業所の育成</a:t>
                      </a:r>
                      <a:endParaRPr kumimoji="1" lang="en-US" altLang="ja-JP" sz="1200" b="0" dirty="0"/>
                    </a:p>
                    <a:p>
                      <a:pPr algn="l"/>
                      <a:r>
                        <a:rPr kumimoji="1" lang="ja-JP" altLang="en-US" sz="1200" b="0" dirty="0"/>
                        <a:t>⑥成年後見制度の利用促進</a:t>
                      </a:r>
                      <a:endParaRPr kumimoji="1" lang="en-US" altLang="ja-JP" sz="1200" b="0" dirty="0"/>
                    </a:p>
                    <a:p>
                      <a:pPr algn="l"/>
                      <a:r>
                        <a:rPr kumimoji="1" lang="ja-JP" altLang="en-US" sz="1200" b="0" dirty="0"/>
                        <a:t>⑦入院は治療であり、生活の場でないことの理</a:t>
                      </a:r>
                      <a:endParaRPr kumimoji="1" lang="en-US" altLang="ja-JP" sz="1200" b="0" dirty="0"/>
                    </a:p>
                    <a:p>
                      <a:pPr algn="l"/>
                      <a:r>
                        <a:rPr kumimoji="1" lang="ja-JP" altLang="en-US" sz="1200" b="0" dirty="0"/>
                        <a:t>　解促進</a:t>
                      </a:r>
                      <a:endParaRPr kumimoji="1" lang="en-US" altLang="ja-JP" sz="1200" b="0" dirty="0"/>
                    </a:p>
                    <a:p>
                      <a:pPr algn="l"/>
                      <a:r>
                        <a:rPr kumimoji="1" lang="ja-JP" altLang="en-US" sz="1200" b="0" dirty="0"/>
                        <a:t>⑧入院後速やかな医療と福祉による早期支援</a:t>
                      </a:r>
                      <a:endParaRPr kumimoji="1" lang="en-US" altLang="ja-JP" sz="1200" b="0" dirty="0"/>
                    </a:p>
                    <a:p>
                      <a:pPr algn="l"/>
                      <a:r>
                        <a:rPr kumimoji="1" lang="ja-JP" altLang="en-US" sz="1200" b="0" dirty="0"/>
                        <a:t>　体制の構築</a:t>
                      </a:r>
                      <a:endParaRPr kumimoji="1" lang="en-US" altLang="ja-JP" sz="1200" b="0" dirty="0"/>
                    </a:p>
                    <a:p>
                      <a:pPr algn="l"/>
                      <a:r>
                        <a:rPr kumimoji="1" lang="ja-JP" altLang="en-US" sz="1200" b="0" dirty="0"/>
                        <a:t>⑨医療中断を出さないための支援</a:t>
                      </a:r>
                      <a:endParaRPr kumimoji="1" lang="en-US" altLang="ja-JP" sz="1200" b="0" dirty="0"/>
                    </a:p>
                    <a:p>
                      <a:pPr algn="l"/>
                      <a:r>
                        <a:rPr kumimoji="1" lang="ja-JP" altLang="en-US" sz="1200" b="0" dirty="0"/>
                        <a:t>⑩地域移行支援事業の利用促進</a:t>
                      </a:r>
                      <a:endParaRPr kumimoji="1" lang="en-US" altLang="ja-JP"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◆未検討</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◆未検討</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◆個別ケースにて退院可能な入院者に対する施策へ対応</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◆基幹センター事業にて地域の相談支援事業所育成を実施</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◆グループホームに</a:t>
                      </a:r>
                      <a:r>
                        <a:rPr kumimoji="1" lang="ja-JP" altLang="en-US" sz="1200" dirty="0" err="1"/>
                        <a:t>じいろ</a:t>
                      </a:r>
                      <a:r>
                        <a:rPr kumimoji="1" lang="ja-JP" altLang="en-US" sz="1200" dirty="0"/>
                        <a:t>ハウス（燕・西蒲原福祉会）整備</a:t>
                      </a:r>
                      <a:endParaRPr kumimoji="1" lang="en-US" altLang="ja-JP" sz="1200" dirty="0"/>
                    </a:p>
                  </a:txBody>
                  <a:tcPr/>
                </a:tc>
                <a:extLst>
                  <a:ext uri="{0D108BD9-81ED-4DB2-BD59-A6C34878D82A}">
                    <a16:rowId xmlns:a16="http://schemas.microsoft.com/office/drawing/2014/main" val="10001"/>
                  </a:ext>
                </a:extLst>
              </a:tr>
            </a:tbl>
          </a:graphicData>
        </a:graphic>
      </p:graphicFrame>
      <p:sp>
        <p:nvSpPr>
          <p:cNvPr id="7" name="スライド番号プレースホルダ 3"/>
          <p:cNvSpPr txBox="1">
            <a:spLocks/>
          </p:cNvSpPr>
          <p:nvPr/>
        </p:nvSpPr>
        <p:spPr>
          <a:xfrm>
            <a:off x="6990522" y="39225"/>
            <a:ext cx="2133600" cy="365125"/>
          </a:xfrm>
          <a:prstGeom prst="rect">
            <a:avLst/>
          </a:prstGeom>
        </p:spPr>
        <p:txBody>
          <a:bodyPr vert="horz" lIns="91440" tIns="45720" rIns="91440" bIns="45720" rtlCol="0" anchor="ctr">
            <a:normAutofit/>
          </a:bodyPr>
          <a:lstStyle/>
          <a:p>
            <a:pPr marL="0" marR="0" lvl="0" indent="0" algn="r" defTabSz="914288" rtl="0" eaLnBrk="1" fontAlgn="auto" latinLnBrk="0" hangingPunct="1">
              <a:lnSpc>
                <a:spcPct val="100000"/>
              </a:lnSpc>
              <a:spcBef>
                <a:spcPts val="0"/>
              </a:spcBef>
              <a:spcAft>
                <a:spcPts val="0"/>
              </a:spcAft>
              <a:buClrTx/>
              <a:buSzTx/>
              <a:buFontTx/>
              <a:buNone/>
              <a:tabLst/>
              <a:defRPr/>
            </a:pPr>
            <a:r>
              <a:rPr lang="ja-JP" altLang="en-US" sz="1200" dirty="0">
                <a:solidFill>
                  <a:schemeClr val="tx1">
                    <a:tint val="75000"/>
                  </a:schemeClr>
                </a:solidFill>
              </a:rPr>
              <a:t>７</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タイトル 1"/>
          <p:cNvSpPr txBox="1">
            <a:spLocks/>
          </p:cNvSpPr>
          <p:nvPr/>
        </p:nvSpPr>
        <p:spPr>
          <a:xfrm>
            <a:off x="0" y="0"/>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t>３．平成３０年度進捗状況（その５）</a:t>
            </a:r>
          </a:p>
        </p:txBody>
      </p:sp>
      <p:sp>
        <p:nvSpPr>
          <p:cNvPr id="11" name="タイトル 4"/>
          <p:cNvSpPr txBox="1">
            <a:spLocks/>
          </p:cNvSpPr>
          <p:nvPr/>
        </p:nvSpPr>
        <p:spPr>
          <a:xfrm>
            <a:off x="-1" y="1353211"/>
            <a:ext cx="8057322" cy="418058"/>
          </a:xfrm>
          <a:prstGeom prst="rect">
            <a:avLst/>
          </a:prstGeom>
        </p:spPr>
        <p:txBody>
          <a:bodyPr vert="horz" lIns="91440" tIns="45720" rIns="91440" bIns="45720" rtlCol="0" anchor="ctr">
            <a:noAutofit/>
          </a:bodyPr>
          <a:lstStyle/>
          <a:p>
            <a:pPr lvl="0" defTabSz="914400">
              <a:spcBef>
                <a:spcPct val="0"/>
              </a:spcBef>
            </a:pPr>
            <a:r>
              <a:rPr lang="ja-JP" altLang="en-US" sz="2400" b="1" dirty="0">
                <a:latin typeface="+mj-lt"/>
                <a:ea typeface="+mj-ea"/>
                <a:cs typeface="+mj-cs"/>
              </a:rPr>
              <a:t>（５）</a:t>
            </a:r>
            <a:r>
              <a:rPr lang="ja-JP" altLang="en-US" sz="2400" b="1" dirty="0" err="1">
                <a:latin typeface="+mj-lt"/>
                <a:ea typeface="+mj-ea"/>
                <a:cs typeface="+mj-cs"/>
              </a:rPr>
              <a:t>精神障がいにも</a:t>
            </a:r>
            <a:r>
              <a:rPr lang="ja-JP" altLang="en-US" sz="2400" b="1" dirty="0">
                <a:latin typeface="+mj-lt"/>
                <a:ea typeface="+mj-ea"/>
                <a:cs typeface="+mj-cs"/>
              </a:rPr>
              <a:t>対応した地域包括ケアシステムの構築</a:t>
            </a:r>
            <a:endParaRPr kumimoji="1" lang="ja-JP" altLang="en-US" sz="2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004634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 y="616908"/>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 y="744632"/>
            <a:ext cx="9143996" cy="646331"/>
          </a:xfrm>
          <a:prstGeom prst="rect">
            <a:avLst/>
          </a:prstGeom>
          <a:noFill/>
        </p:spPr>
        <p:txBody>
          <a:bodyPr wrap="square" rtlCol="0">
            <a:spAutoFit/>
          </a:bodyPr>
          <a:lstStyle/>
          <a:p>
            <a:r>
              <a:rPr kumimoji="1" lang="ja-JP" altLang="en-US" dirty="0"/>
              <a:t>◆第</a:t>
            </a:r>
            <a:r>
              <a:rPr lang="ja-JP" altLang="en-US" dirty="0"/>
              <a:t>５期燕市</a:t>
            </a:r>
            <a:r>
              <a:rPr lang="ja-JP" altLang="en-US" dirty="0" err="1"/>
              <a:t>障がい</a:t>
            </a:r>
            <a:r>
              <a:rPr lang="ja-JP" altLang="en-US" dirty="0"/>
              <a:t>福祉計画及び第１期燕市障がい児福祉計画</a:t>
            </a:r>
            <a:r>
              <a:rPr kumimoji="1" lang="ja-JP" altLang="en-US" dirty="0"/>
              <a:t>成果目標</a:t>
            </a:r>
            <a:r>
              <a:rPr lang="ja-JP" altLang="en-US" dirty="0"/>
              <a:t>より</a:t>
            </a:r>
            <a:r>
              <a:rPr kumimoji="1" lang="ja-JP" altLang="en-US" dirty="0"/>
              <a:t>　</a:t>
            </a:r>
            <a:endParaRPr kumimoji="1" lang="en-US" altLang="ja-JP" dirty="0"/>
          </a:p>
          <a:p>
            <a:r>
              <a:rPr lang="ja-JP" altLang="en-US" dirty="0"/>
              <a:t>　　</a:t>
            </a:r>
            <a:r>
              <a:rPr kumimoji="1" lang="ja-JP" altLang="en-US" sz="1200" dirty="0"/>
              <a:t>（　</a:t>
            </a:r>
            <a:r>
              <a:rPr lang="ja-JP" altLang="en-US" sz="1200" dirty="0"/>
              <a:t>第５期燕市</a:t>
            </a:r>
            <a:r>
              <a:rPr lang="ja-JP" altLang="en-US" sz="1200" dirty="0" err="1"/>
              <a:t>障がい</a:t>
            </a:r>
            <a:r>
              <a:rPr lang="ja-JP" altLang="en-US" sz="1200" dirty="0"/>
              <a:t>福祉計画及び第１期燕市障がい児福祉</a:t>
            </a:r>
            <a:r>
              <a:rPr kumimoji="1" lang="ja-JP" altLang="en-US" sz="1200" dirty="0"/>
              <a:t>計画　</a:t>
            </a:r>
            <a:r>
              <a:rPr lang="ja-JP" altLang="en-US" sz="1200" dirty="0"/>
              <a:t>６５、６６</a:t>
            </a:r>
            <a:r>
              <a:rPr kumimoji="1" lang="ja-JP" altLang="en-US" sz="1200" dirty="0"/>
              <a:t>ページ参照　）</a:t>
            </a:r>
          </a:p>
        </p:txBody>
      </p:sp>
      <p:graphicFrame>
        <p:nvGraphicFramePr>
          <p:cNvPr id="10" name="表 9"/>
          <p:cNvGraphicFramePr>
            <a:graphicFrameLocks noGrp="1"/>
          </p:cNvGraphicFramePr>
          <p:nvPr>
            <p:extLst>
              <p:ext uri="{D42A27DB-BD31-4B8C-83A1-F6EECF244321}">
                <p14:modId xmlns:p14="http://schemas.microsoft.com/office/powerpoint/2010/main" val="244448137"/>
              </p:ext>
            </p:extLst>
          </p:nvPr>
        </p:nvGraphicFramePr>
        <p:xfrm>
          <a:off x="-1" y="1731840"/>
          <a:ext cx="9143997" cy="4693920"/>
        </p:xfrm>
        <a:graphic>
          <a:graphicData uri="http://schemas.openxmlformats.org/drawingml/2006/table">
            <a:tbl>
              <a:tblPr firstRow="1" bandRow="1">
                <a:tableStyleId>{5C22544A-7EE6-4342-B048-85BDC9FD1C3A}</a:tableStyleId>
              </a:tblPr>
              <a:tblGrid>
                <a:gridCol w="2420224">
                  <a:extLst>
                    <a:ext uri="{9D8B030D-6E8A-4147-A177-3AD203B41FA5}">
                      <a16:colId xmlns:a16="http://schemas.microsoft.com/office/drawing/2014/main" val="20000"/>
                    </a:ext>
                  </a:extLst>
                </a:gridCol>
                <a:gridCol w="3172104">
                  <a:extLst>
                    <a:ext uri="{9D8B030D-6E8A-4147-A177-3AD203B41FA5}">
                      <a16:colId xmlns:a16="http://schemas.microsoft.com/office/drawing/2014/main" val="20002"/>
                    </a:ext>
                  </a:extLst>
                </a:gridCol>
                <a:gridCol w="3551669">
                  <a:extLst>
                    <a:ext uri="{9D8B030D-6E8A-4147-A177-3AD203B41FA5}">
                      <a16:colId xmlns:a16="http://schemas.microsoft.com/office/drawing/2014/main" val="746619833"/>
                    </a:ext>
                  </a:extLst>
                </a:gridCol>
              </a:tblGrid>
              <a:tr h="507777">
                <a:tc>
                  <a:txBody>
                    <a:bodyPr/>
                    <a:lstStyle/>
                    <a:p>
                      <a:pPr algn="l"/>
                      <a:r>
                        <a:rPr kumimoji="1" lang="ja-JP" altLang="en-US" sz="1400" dirty="0"/>
                        <a:t>成果目標</a:t>
                      </a:r>
                      <a:r>
                        <a:rPr kumimoji="1" lang="en-US" altLang="ja-JP" sz="1400" dirty="0"/>
                        <a:t>【</a:t>
                      </a:r>
                      <a:r>
                        <a:rPr kumimoji="1" lang="ja-JP" altLang="en-US" sz="1400" dirty="0"/>
                        <a:t>２０２０年度末までの成果目標</a:t>
                      </a:r>
                      <a:r>
                        <a:rPr kumimoji="1" lang="en-US" altLang="ja-JP" sz="1400" dirty="0"/>
                        <a:t>】</a:t>
                      </a:r>
                      <a:endParaRPr kumimoji="1" lang="ja-JP" altLang="en-US" sz="1400" dirty="0"/>
                    </a:p>
                  </a:txBody>
                  <a:tcPr anchor="ctr"/>
                </a:tc>
                <a:tc>
                  <a:txBody>
                    <a:bodyPr/>
                    <a:lstStyle/>
                    <a:p>
                      <a:pPr algn="ctr"/>
                      <a:r>
                        <a:rPr kumimoji="1" lang="ja-JP" altLang="en-US" sz="1400" dirty="0"/>
                        <a:t>施策</a:t>
                      </a:r>
                    </a:p>
                  </a:txBody>
                  <a:tcPr anchor="ctr"/>
                </a:tc>
                <a:tc>
                  <a:txBody>
                    <a:bodyPr/>
                    <a:lstStyle/>
                    <a:p>
                      <a:pPr algn="ctr"/>
                      <a:r>
                        <a:rPr kumimoji="1" lang="ja-JP" altLang="en-US" sz="1400" dirty="0"/>
                        <a:t>Ｈ３０年度の進捗状況</a:t>
                      </a:r>
                    </a:p>
                  </a:txBody>
                  <a:tcPr anchor="ctr"/>
                </a:tc>
                <a:extLst>
                  <a:ext uri="{0D108BD9-81ED-4DB2-BD59-A6C34878D82A}">
                    <a16:rowId xmlns:a16="http://schemas.microsoft.com/office/drawing/2014/main" val="10000"/>
                  </a:ext>
                </a:extLst>
              </a:tr>
              <a:tr h="1615440">
                <a:tc>
                  <a:txBody>
                    <a:bodyPr/>
                    <a:lstStyle/>
                    <a:p>
                      <a:r>
                        <a:rPr kumimoji="1" lang="ja-JP" altLang="en-US" sz="1400" b="1" dirty="0"/>
                        <a:t>自立支援協議会を中心に検討し、既存の社会資源等を活用したネットワーク化を段階的に図る。</a:t>
                      </a:r>
                      <a:endParaRPr kumimoji="1" lang="en-US" altLang="ja-JP" sz="1400" b="1" dirty="0"/>
                    </a:p>
                  </a:txBody>
                  <a:tcPr/>
                </a:tc>
                <a:tc>
                  <a:txBody>
                    <a:bodyPr/>
                    <a:lstStyle/>
                    <a:p>
                      <a:pPr algn="l"/>
                      <a:r>
                        <a:rPr kumimoji="1" lang="ja-JP" altLang="en-US" sz="1400" b="1" dirty="0"/>
                        <a:t>◆自立支援協議会の活用</a:t>
                      </a:r>
                      <a:endParaRPr kumimoji="1" lang="en-US" altLang="ja-JP" sz="1400" b="1" dirty="0"/>
                    </a:p>
                    <a:p>
                      <a:pPr algn="l"/>
                      <a:r>
                        <a:rPr kumimoji="1" lang="ja-JP" altLang="en-US" sz="1200" b="0" dirty="0"/>
                        <a:t>・拠点等のニーズと整備方針、進捗状況、課題について関係者間での共有化</a:t>
                      </a:r>
                      <a:endParaRPr kumimoji="1" lang="en-US" altLang="ja-JP" sz="1200" b="0" dirty="0"/>
                    </a:p>
                    <a:p>
                      <a:pPr algn="l"/>
                      <a:r>
                        <a:rPr kumimoji="1" lang="ja-JP" altLang="en-US" sz="1200" b="0" dirty="0"/>
                        <a:t>・「相談」機能整備の在り方検討</a:t>
                      </a:r>
                      <a:endParaRPr kumimoji="1" lang="en-US" altLang="ja-JP" sz="1200" b="0" dirty="0"/>
                    </a:p>
                    <a:p>
                      <a:pPr algn="l"/>
                      <a:r>
                        <a:rPr kumimoji="1" lang="ja-JP" altLang="en-US" sz="1200" b="0" dirty="0"/>
                        <a:t>・「緊急時の受け入れ・対応」機能整備の在り方の検討</a:t>
                      </a:r>
                      <a:endParaRPr kumimoji="1" lang="en-US" altLang="ja-JP" sz="1200" b="0" dirty="0"/>
                    </a:p>
                    <a:p>
                      <a:pPr algn="l"/>
                      <a:r>
                        <a:rPr kumimoji="1" lang="ja-JP" altLang="en-US" sz="1200" b="0" dirty="0"/>
                        <a:t>・「体験の機会・場」機能整備の在り方の検討</a:t>
                      </a:r>
                      <a:endParaRPr kumimoji="1" lang="en-US" altLang="ja-JP" sz="1200" b="0" dirty="0"/>
                    </a:p>
                    <a:p>
                      <a:pPr algn="l"/>
                      <a:r>
                        <a:rPr kumimoji="1" lang="ja-JP" altLang="en-US" sz="1200" b="0" dirty="0"/>
                        <a:t>・「専門的人材の確保・養成」「地域の体制づく</a:t>
                      </a:r>
                      <a:endParaRPr kumimoji="1" lang="en-US" altLang="ja-JP" sz="1200" b="0" dirty="0"/>
                    </a:p>
                    <a:p>
                      <a:pPr algn="l"/>
                      <a:r>
                        <a:rPr kumimoji="1" lang="ja-JP" altLang="en-US" sz="1200" b="0" dirty="0"/>
                        <a:t>　り」機能整備状況の検証・評価</a:t>
                      </a:r>
                      <a:endParaRPr kumimoji="1" lang="en-US" altLang="ja-JP" sz="1200" b="0" dirty="0"/>
                    </a:p>
                    <a:p>
                      <a:pPr algn="l"/>
                      <a:endParaRPr kumimoji="1" lang="en-US" altLang="ja-JP" sz="1200" b="1" dirty="0"/>
                    </a:p>
                    <a:p>
                      <a:pPr algn="l"/>
                      <a:r>
                        <a:rPr kumimoji="1" lang="ja-JP" altLang="en-US" sz="1400" b="1" dirty="0"/>
                        <a:t>◆基幹相談支援センター事業の活用</a:t>
                      </a:r>
                      <a:endParaRPr kumimoji="1" lang="en-US" altLang="ja-JP" sz="1400" b="1" dirty="0"/>
                    </a:p>
                    <a:p>
                      <a:pPr algn="l"/>
                      <a:r>
                        <a:rPr kumimoji="1" lang="ja-JP" altLang="en-US" sz="1200" b="0" dirty="0"/>
                        <a:t>・様々なケースに対応できる人材育成と地域</a:t>
                      </a:r>
                      <a:r>
                        <a:rPr kumimoji="1" lang="ja-JP" altLang="en-US" sz="1200" b="0" dirty="0" err="1"/>
                        <a:t>づ</a:t>
                      </a:r>
                      <a:endParaRPr kumimoji="1" lang="en-US" altLang="ja-JP" sz="1200" b="0" dirty="0"/>
                    </a:p>
                    <a:p>
                      <a:pPr algn="l"/>
                      <a:r>
                        <a:rPr kumimoji="1" lang="ja-JP" altLang="en-US" sz="1200" b="0" dirty="0"/>
                        <a:t>　くりに向けたケース対応やスーパーバイズ、</a:t>
                      </a:r>
                      <a:endParaRPr kumimoji="1" lang="en-US" altLang="ja-JP" sz="1200" b="0" dirty="0"/>
                    </a:p>
                    <a:p>
                      <a:pPr algn="l"/>
                      <a:r>
                        <a:rPr kumimoji="1" lang="ja-JP" altLang="en-US" sz="1200" b="0" dirty="0"/>
                        <a:t>　研修の実施</a:t>
                      </a:r>
                      <a:endParaRPr kumimoji="1" lang="en-US" altLang="ja-JP" sz="1200" b="0" dirty="0"/>
                    </a:p>
                    <a:p>
                      <a:pPr algn="l"/>
                      <a:endParaRPr kumimoji="1" lang="en-US" altLang="ja-JP" sz="1200" b="1" dirty="0"/>
                    </a:p>
                    <a:p>
                      <a:pPr algn="l"/>
                      <a:endParaRPr kumimoji="1" lang="en-US" altLang="ja-JP" sz="1200" b="1" dirty="0"/>
                    </a:p>
                    <a:p>
                      <a:pPr algn="l"/>
                      <a:endParaRPr kumimoji="1" lang="en-US" altLang="ja-JP" sz="1200" b="1" dirty="0"/>
                    </a:p>
                    <a:p>
                      <a:pPr algn="l"/>
                      <a:endParaRPr kumimoji="1" lang="en-US" altLang="ja-JP" sz="1200" b="1" dirty="0"/>
                    </a:p>
                    <a:p>
                      <a:pPr algn="l"/>
                      <a:endParaRPr kumimoji="1" lang="en-US" altLang="ja-JP" sz="1200" b="1" dirty="0"/>
                    </a:p>
                    <a:p>
                      <a:pPr algn="l"/>
                      <a:endParaRPr kumimoji="1" lang="en-US" altLang="ja-JP" sz="1200" b="1" dirty="0"/>
                    </a:p>
                    <a:p>
                      <a:pPr algn="l"/>
                      <a:endParaRPr kumimoji="1" lang="en-US" altLang="ja-JP" sz="1200" b="1" dirty="0"/>
                    </a:p>
                    <a:p>
                      <a:pPr algn="l"/>
                      <a:endParaRPr kumimoji="1" lang="en-US" altLang="ja-JP"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◆未実施</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t>◆相談支援体制の機能強化参照（４ページ）</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t>※</a:t>
                      </a:r>
                      <a:r>
                        <a:rPr kumimoji="1" lang="ja-JP" altLang="en-US" sz="1200" b="0" dirty="0"/>
                        <a:t>燕市は基幹センターがあることで「人材の確保・養成」「地域の体制づくり」の機能はある。</a:t>
                      </a:r>
                      <a:endParaRPr kumimoji="1" lang="en-US" altLang="ja-JP"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txBody>
                  <a:tcPr/>
                </a:tc>
                <a:extLst>
                  <a:ext uri="{0D108BD9-81ED-4DB2-BD59-A6C34878D82A}">
                    <a16:rowId xmlns:a16="http://schemas.microsoft.com/office/drawing/2014/main" val="10001"/>
                  </a:ext>
                </a:extLst>
              </a:tr>
            </a:tbl>
          </a:graphicData>
        </a:graphic>
      </p:graphicFrame>
      <p:sp>
        <p:nvSpPr>
          <p:cNvPr id="7" name="スライド番号プレースホルダ 3"/>
          <p:cNvSpPr txBox="1">
            <a:spLocks/>
          </p:cNvSpPr>
          <p:nvPr/>
        </p:nvSpPr>
        <p:spPr>
          <a:xfrm>
            <a:off x="6990522" y="28503"/>
            <a:ext cx="2133600" cy="365125"/>
          </a:xfrm>
          <a:prstGeom prst="rect">
            <a:avLst/>
          </a:prstGeom>
        </p:spPr>
        <p:txBody>
          <a:bodyPr vert="horz" lIns="91440" tIns="45720" rIns="91440" bIns="45720" rtlCol="0" anchor="ctr">
            <a:normAutofit/>
          </a:bodyPr>
          <a:lstStyle/>
          <a:p>
            <a:pPr marL="0" marR="0" lvl="0" indent="0" algn="r" defTabSz="914288"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tint val="75000"/>
                  </a:schemeClr>
                </a:solidFill>
              </a:rPr>
              <a:t>８</a:t>
            </a:r>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タイトル 1"/>
          <p:cNvSpPr txBox="1">
            <a:spLocks/>
          </p:cNvSpPr>
          <p:nvPr/>
        </p:nvSpPr>
        <p:spPr>
          <a:xfrm>
            <a:off x="0" y="0"/>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t>３．平成３０年度進捗状況（その６）</a:t>
            </a:r>
          </a:p>
        </p:txBody>
      </p:sp>
      <p:sp>
        <p:nvSpPr>
          <p:cNvPr id="11" name="タイトル 4"/>
          <p:cNvSpPr txBox="1">
            <a:spLocks/>
          </p:cNvSpPr>
          <p:nvPr/>
        </p:nvSpPr>
        <p:spPr>
          <a:xfrm>
            <a:off x="0" y="1337497"/>
            <a:ext cx="8057322" cy="418058"/>
          </a:xfrm>
          <a:prstGeom prst="rect">
            <a:avLst/>
          </a:prstGeom>
        </p:spPr>
        <p:txBody>
          <a:bodyPr vert="horz" lIns="91440" tIns="45720" rIns="91440" bIns="45720" rtlCol="0" anchor="ctr">
            <a:noAutofit/>
          </a:bodyPr>
          <a:lstStyle/>
          <a:p>
            <a:pPr lvl="0" defTabSz="914400">
              <a:spcBef>
                <a:spcPct val="0"/>
              </a:spcBef>
            </a:pPr>
            <a:r>
              <a:rPr lang="ja-JP" altLang="en-US" sz="2400" b="1" dirty="0">
                <a:latin typeface="+mj-lt"/>
                <a:ea typeface="+mj-ea"/>
                <a:cs typeface="+mj-cs"/>
              </a:rPr>
              <a:t>（６）地域生活支援拠点等の整備</a:t>
            </a:r>
            <a:endParaRPr kumimoji="1" lang="ja-JP" altLang="en-US" sz="2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9375234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1268</Words>
  <Application>Microsoft Office PowerPoint</Application>
  <PresentationFormat>画面に合わせる (4:3)</PresentationFormat>
  <Paragraphs>361</Paragraphs>
  <Slides>10</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ＭＳ Ｐゴシック</vt:lpstr>
      <vt:lpstr>Arial</vt:lpstr>
      <vt:lpstr>Calibri</vt:lpstr>
      <vt:lpstr>Office テーマ</vt:lpstr>
      <vt:lpstr>燕市障がい者基本計画 燕市第5期障がい福祉計画 燕市第1期障がい児福祉計画 進捗状況</vt:lpstr>
      <vt:lpstr>１．計画実現のために</vt:lpstr>
      <vt:lpstr>２．燕市障がい者基本計画について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平成３１年度燕市障がい者自立支援協議会 運営方針（案）</dc:title>
  <dc:creator>笠原　芳和</dc:creator>
  <cp:lastModifiedBy>笠原　芳和</cp:lastModifiedBy>
  <cp:revision>70</cp:revision>
  <cp:lastPrinted>2019-03-13T04:13:46Z</cp:lastPrinted>
  <dcterms:modified xsi:type="dcterms:W3CDTF">2019-04-26T00:31:25Z</dcterms:modified>
</cp:coreProperties>
</file>