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1"/>
  </p:notesMasterIdLst>
  <p:handoutMasterIdLst>
    <p:handoutMasterId r:id="rId12"/>
  </p:handoutMasterIdLst>
  <p:sldIdLst>
    <p:sldId id="295" r:id="rId2"/>
    <p:sldId id="352" r:id="rId3"/>
    <p:sldId id="343" r:id="rId4"/>
    <p:sldId id="337" r:id="rId5"/>
    <p:sldId id="351" r:id="rId6"/>
    <p:sldId id="344" r:id="rId7"/>
    <p:sldId id="349" r:id="rId8"/>
    <p:sldId id="336" r:id="rId9"/>
    <p:sldId id="350" r:id="rId10"/>
  </p:sldIdLst>
  <p:sldSz cx="9144000" cy="6858000" type="screen4x3"/>
  <p:notesSz cx="6807200" cy="9939338"/>
  <p:defaultTextStyle>
    <a:defPPr>
      <a:defRPr lang="ja-JP"/>
    </a:defPPr>
    <a:lvl1pPr marL="0" algn="l" defTabSz="914288" rtl="0" eaLnBrk="1" latinLnBrk="0" hangingPunct="1">
      <a:defRPr kumimoji="1" sz="1800" kern="1200">
        <a:solidFill>
          <a:schemeClr val="tx1"/>
        </a:solidFill>
        <a:latin typeface="+mn-lt"/>
        <a:ea typeface="+mn-ea"/>
        <a:cs typeface="+mn-cs"/>
      </a:defRPr>
    </a:lvl1pPr>
    <a:lvl2pPr marL="457143" algn="l" defTabSz="914288" rtl="0" eaLnBrk="1" latinLnBrk="0" hangingPunct="1">
      <a:defRPr kumimoji="1" sz="1800" kern="1200">
        <a:solidFill>
          <a:schemeClr val="tx1"/>
        </a:solidFill>
        <a:latin typeface="+mn-lt"/>
        <a:ea typeface="+mn-ea"/>
        <a:cs typeface="+mn-cs"/>
      </a:defRPr>
    </a:lvl2pPr>
    <a:lvl3pPr marL="914288" algn="l" defTabSz="914288" rtl="0" eaLnBrk="1" latinLnBrk="0" hangingPunct="1">
      <a:defRPr kumimoji="1" sz="1800" kern="1200">
        <a:solidFill>
          <a:schemeClr val="tx1"/>
        </a:solidFill>
        <a:latin typeface="+mn-lt"/>
        <a:ea typeface="+mn-ea"/>
        <a:cs typeface="+mn-cs"/>
      </a:defRPr>
    </a:lvl3pPr>
    <a:lvl4pPr marL="1371430" algn="l" defTabSz="914288" rtl="0" eaLnBrk="1" latinLnBrk="0" hangingPunct="1">
      <a:defRPr kumimoji="1" sz="1800" kern="1200">
        <a:solidFill>
          <a:schemeClr val="tx1"/>
        </a:solidFill>
        <a:latin typeface="+mn-lt"/>
        <a:ea typeface="+mn-ea"/>
        <a:cs typeface="+mn-cs"/>
      </a:defRPr>
    </a:lvl4pPr>
    <a:lvl5pPr marL="1828575" algn="l" defTabSz="914288" rtl="0" eaLnBrk="1" latinLnBrk="0" hangingPunct="1">
      <a:defRPr kumimoji="1" sz="1800" kern="1200">
        <a:solidFill>
          <a:schemeClr val="tx1"/>
        </a:solidFill>
        <a:latin typeface="+mn-lt"/>
        <a:ea typeface="+mn-ea"/>
        <a:cs typeface="+mn-cs"/>
      </a:defRPr>
    </a:lvl5pPr>
    <a:lvl6pPr marL="2285718" algn="l" defTabSz="914288" rtl="0" eaLnBrk="1" latinLnBrk="0" hangingPunct="1">
      <a:defRPr kumimoji="1" sz="1800" kern="1200">
        <a:solidFill>
          <a:schemeClr val="tx1"/>
        </a:solidFill>
        <a:latin typeface="+mn-lt"/>
        <a:ea typeface="+mn-ea"/>
        <a:cs typeface="+mn-cs"/>
      </a:defRPr>
    </a:lvl6pPr>
    <a:lvl7pPr marL="2742862" algn="l" defTabSz="914288" rtl="0" eaLnBrk="1" latinLnBrk="0" hangingPunct="1">
      <a:defRPr kumimoji="1" sz="1800" kern="1200">
        <a:solidFill>
          <a:schemeClr val="tx1"/>
        </a:solidFill>
        <a:latin typeface="+mn-lt"/>
        <a:ea typeface="+mn-ea"/>
        <a:cs typeface="+mn-cs"/>
      </a:defRPr>
    </a:lvl7pPr>
    <a:lvl8pPr marL="3200006" algn="l" defTabSz="914288" rtl="0" eaLnBrk="1" latinLnBrk="0" hangingPunct="1">
      <a:defRPr kumimoji="1" sz="1800" kern="1200">
        <a:solidFill>
          <a:schemeClr val="tx1"/>
        </a:solidFill>
        <a:latin typeface="+mn-lt"/>
        <a:ea typeface="+mn-ea"/>
        <a:cs typeface="+mn-cs"/>
      </a:defRPr>
    </a:lvl8pPr>
    <a:lvl9pPr marL="3657149" algn="l" defTabSz="914288"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10F6"/>
    <a:srgbClr val="FC10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70" autoAdjust="0"/>
    <p:restoredTop sz="94270" autoAdjust="0"/>
  </p:normalViewPr>
  <p:slideViewPr>
    <p:cSldViewPr snapToGrid="0">
      <p:cViewPr varScale="1">
        <p:scale>
          <a:sx n="72" d="100"/>
          <a:sy n="72" d="100"/>
        </p:scale>
        <p:origin x="130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5" y="5"/>
            <a:ext cx="2950529" cy="497524"/>
          </a:xfrm>
          <a:prstGeom prst="rect">
            <a:avLst/>
          </a:prstGeom>
        </p:spPr>
        <p:txBody>
          <a:bodyPr vert="horz" lIns="91525" tIns="45764" rIns="91525" bIns="45764"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087" y="5"/>
            <a:ext cx="2950529" cy="497524"/>
          </a:xfrm>
          <a:prstGeom prst="rect">
            <a:avLst/>
          </a:prstGeom>
        </p:spPr>
        <p:txBody>
          <a:bodyPr vert="horz" lIns="91525" tIns="45764" rIns="91525" bIns="45764" rtlCol="0"/>
          <a:lstStyle>
            <a:lvl1pPr algn="r">
              <a:defRPr sz="1200"/>
            </a:lvl1pPr>
          </a:lstStyle>
          <a:p>
            <a:fld id="{24CC8B5A-BF11-4CCD-A8DC-E02EE474B88D}" type="datetimeFigureOut">
              <a:rPr kumimoji="1" lang="ja-JP" altLang="en-US" smtClean="0"/>
              <a:pPr/>
              <a:t>2019/4/18</a:t>
            </a:fld>
            <a:endParaRPr kumimoji="1" lang="ja-JP" altLang="en-US"/>
          </a:p>
        </p:txBody>
      </p:sp>
      <p:sp>
        <p:nvSpPr>
          <p:cNvPr id="4" name="フッター プレースホルダ 3"/>
          <p:cNvSpPr>
            <a:spLocks noGrp="1"/>
          </p:cNvSpPr>
          <p:nvPr>
            <p:ph type="ftr" sz="quarter" idx="2"/>
          </p:nvPr>
        </p:nvSpPr>
        <p:spPr>
          <a:xfrm>
            <a:off x="5" y="9440226"/>
            <a:ext cx="2950529" cy="497523"/>
          </a:xfrm>
          <a:prstGeom prst="rect">
            <a:avLst/>
          </a:prstGeom>
        </p:spPr>
        <p:txBody>
          <a:bodyPr vert="horz" lIns="91525" tIns="45764" rIns="91525" bIns="45764"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087" y="9440226"/>
            <a:ext cx="2950529" cy="497523"/>
          </a:xfrm>
          <a:prstGeom prst="rect">
            <a:avLst/>
          </a:prstGeom>
        </p:spPr>
        <p:txBody>
          <a:bodyPr vert="horz" lIns="91525" tIns="45764" rIns="91525" bIns="45764" rtlCol="0" anchor="b"/>
          <a:lstStyle>
            <a:lvl1pPr algn="r">
              <a:defRPr sz="1200"/>
            </a:lvl1pPr>
          </a:lstStyle>
          <a:p>
            <a:fld id="{33C953E3-EAC2-46F9-B4B5-8EFF6BA5A25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5" y="5"/>
            <a:ext cx="2950529" cy="497524"/>
          </a:xfrm>
          <a:prstGeom prst="rect">
            <a:avLst/>
          </a:prstGeom>
        </p:spPr>
        <p:txBody>
          <a:bodyPr vert="horz" lIns="91525" tIns="45764" rIns="91525" bIns="45764" rtlCol="0"/>
          <a:lstStyle>
            <a:lvl1pPr algn="l">
              <a:defRPr sz="1200"/>
            </a:lvl1pPr>
          </a:lstStyle>
          <a:p>
            <a:endParaRPr kumimoji="1" lang="ja-JP" altLang="en-US"/>
          </a:p>
        </p:txBody>
      </p:sp>
      <p:sp>
        <p:nvSpPr>
          <p:cNvPr id="3" name="日付プレースホルダ 2"/>
          <p:cNvSpPr>
            <a:spLocks noGrp="1"/>
          </p:cNvSpPr>
          <p:nvPr>
            <p:ph type="dt" idx="1"/>
          </p:nvPr>
        </p:nvSpPr>
        <p:spPr>
          <a:xfrm>
            <a:off x="3855087" y="5"/>
            <a:ext cx="2950529" cy="497524"/>
          </a:xfrm>
          <a:prstGeom prst="rect">
            <a:avLst/>
          </a:prstGeom>
        </p:spPr>
        <p:txBody>
          <a:bodyPr vert="horz" lIns="91525" tIns="45764" rIns="91525" bIns="45764" rtlCol="0"/>
          <a:lstStyle>
            <a:lvl1pPr algn="r">
              <a:defRPr sz="1200"/>
            </a:lvl1pPr>
          </a:lstStyle>
          <a:p>
            <a:fld id="{9371F4C6-A848-410F-9DD2-7BFD62645771}" type="datetimeFigureOut">
              <a:rPr kumimoji="1" lang="ja-JP" altLang="en-US" smtClean="0"/>
              <a:pPr/>
              <a:t>2019/4/18</a:t>
            </a:fld>
            <a:endParaRPr kumimoji="1" lang="ja-JP" altLang="en-US"/>
          </a:p>
        </p:txBody>
      </p:sp>
      <p:sp>
        <p:nvSpPr>
          <p:cNvPr id="4" name="スライド イメージ プレースホルダ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525" tIns="45764" rIns="91525" bIns="45764" rtlCol="0" anchor="ctr"/>
          <a:lstStyle/>
          <a:p>
            <a:endParaRPr lang="ja-JP" altLang="en-US"/>
          </a:p>
        </p:txBody>
      </p:sp>
      <p:sp>
        <p:nvSpPr>
          <p:cNvPr id="5" name="ノート プレースホルダ 4"/>
          <p:cNvSpPr>
            <a:spLocks noGrp="1"/>
          </p:cNvSpPr>
          <p:nvPr>
            <p:ph type="body" sz="quarter" idx="3"/>
          </p:nvPr>
        </p:nvSpPr>
        <p:spPr>
          <a:xfrm>
            <a:off x="680403" y="4720908"/>
            <a:ext cx="5446396" cy="4472940"/>
          </a:xfrm>
          <a:prstGeom prst="rect">
            <a:avLst/>
          </a:prstGeom>
        </p:spPr>
        <p:txBody>
          <a:bodyPr vert="horz" lIns="91525" tIns="45764" rIns="91525" bIns="4576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5" y="9440226"/>
            <a:ext cx="2950529" cy="497523"/>
          </a:xfrm>
          <a:prstGeom prst="rect">
            <a:avLst/>
          </a:prstGeom>
        </p:spPr>
        <p:txBody>
          <a:bodyPr vert="horz" lIns="91525" tIns="45764" rIns="91525" bIns="4576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087" y="9440226"/>
            <a:ext cx="2950529" cy="497523"/>
          </a:xfrm>
          <a:prstGeom prst="rect">
            <a:avLst/>
          </a:prstGeom>
        </p:spPr>
        <p:txBody>
          <a:bodyPr vert="horz" lIns="91525" tIns="45764" rIns="91525" bIns="45764" rtlCol="0" anchor="b"/>
          <a:lstStyle>
            <a:lvl1pPr algn="r">
              <a:defRPr sz="1200"/>
            </a:lvl1pPr>
          </a:lstStyle>
          <a:p>
            <a:fld id="{E3FFAE9C-0E06-4FD3-8E13-6F67B6176F6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3FFAE9C-0E06-4FD3-8E13-6F67B6176F6D}"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3FFAE9C-0E06-4FD3-8E13-6F67B6176F6D}" type="slidenum">
              <a:rPr kumimoji="1" lang="ja-JP" altLang="en-US" smtClean="0"/>
              <a:pPr/>
              <a:t>8</a:t>
            </a:fld>
            <a:endParaRPr kumimoji="1" lang="ja-JP" altLang="en-US"/>
          </a:p>
        </p:txBody>
      </p:sp>
    </p:spTree>
    <p:extLst>
      <p:ext uri="{BB962C8B-B14F-4D97-AF65-F5344CB8AC3E}">
        <p14:creationId xmlns:p14="http://schemas.microsoft.com/office/powerpoint/2010/main" val="239479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295FC51E-1D08-4186-A7DC-3C14FC5D7AEE}" type="datetime1">
              <a:rPr kumimoji="1" lang="ja-JP" altLang="en-US" smtClean="0"/>
              <a:pPr/>
              <a:t>2019/4/18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70DDED2-CBF7-4347-A890-EBAAFA8310A7}" type="datetime1">
              <a:rPr kumimoji="1" lang="ja-JP" altLang="en-US" smtClean="0"/>
              <a:pPr/>
              <a:t>2019/4/18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50CAE18-A791-42C0-8672-D9F1A0A86F96}" type="datetime1">
              <a:rPr kumimoji="1" lang="ja-JP" altLang="en-US" smtClean="0"/>
              <a:pPr/>
              <a:t>2019/4/18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68E7049-E41A-41CA-B3C8-102AC695FB37}" type="datetime1">
              <a:rPr kumimoji="1" lang="ja-JP" altLang="en-US" smtClean="0"/>
              <a:pPr/>
              <a:t>2019/4/18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7D08C6B9-8901-4A20-8F7A-E079F726D88E}" type="datetime1">
              <a:rPr kumimoji="1" lang="ja-JP" altLang="en-US" smtClean="0"/>
              <a:pPr/>
              <a:t>2019/4/18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37D21E0-E414-4988-B036-E51828BF38C3}" type="datetime1">
              <a:rPr kumimoji="1" lang="ja-JP" altLang="en-US" smtClean="0"/>
              <a:pPr/>
              <a:t>2019/4/18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B27E0EF-76E1-4603-AAE0-AE167FDD85C3}" type="datetime1">
              <a:rPr kumimoji="1" lang="ja-JP" altLang="en-US" smtClean="0"/>
              <a:pPr/>
              <a:t>2019/4/18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FD9F43B-9BB6-47B9-B5EA-CAFCCFE11185}" type="datetime1">
              <a:rPr kumimoji="1" lang="ja-JP" altLang="en-US" smtClean="0"/>
              <a:pPr/>
              <a:t>2019/4/18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D53007B-46BD-44B4-A8CA-0F5ED85744DA}" type="datetime1">
              <a:rPr kumimoji="1" lang="ja-JP" altLang="en-US" smtClean="0"/>
              <a:pPr/>
              <a:t>2019/4/18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11A6617-7540-4B55-937E-153452B74565}" type="datetime1">
              <a:rPr kumimoji="1" lang="ja-JP" altLang="en-US" smtClean="0"/>
              <a:pPr/>
              <a:t>2019/4/18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AA36FF0A-A8AA-4939-A451-63C664C62DC1}" type="datetime1">
              <a:rPr kumimoji="1" lang="ja-JP" altLang="en-US" smtClean="0"/>
              <a:pPr/>
              <a:t>2019/4/18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5EA79B7-AC5D-45EF-8A9A-C1509C7557EF}"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F0BCE3-60AA-4501-AEFE-C747242E1E0F}" type="datetime1">
              <a:rPr kumimoji="1" lang="ja-JP" altLang="en-US" smtClean="0"/>
              <a:pPr/>
              <a:t>2019/4/18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EA79B7-AC5D-45EF-8A9A-C1509C7557E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76446" y="1780321"/>
            <a:ext cx="8537943" cy="1656183"/>
          </a:xfrm>
        </p:spPr>
        <p:txBody>
          <a:bodyPr rtlCol="0">
            <a:normAutofit fontScale="90000"/>
          </a:bodyPr>
          <a:lstStyle/>
          <a:p>
            <a:pPr eaLnBrk="1" fontAlgn="auto" hangingPunct="1">
              <a:spcAft>
                <a:spcPts val="0"/>
              </a:spcAft>
              <a:defRPr/>
            </a:pPr>
            <a:r>
              <a:rPr lang="ja-JP" altLang="en-US" sz="3600" dirty="0"/>
              <a:t>平成３１年度燕市</a:t>
            </a:r>
            <a:r>
              <a:rPr lang="ja-JP" altLang="en-US" sz="3600" dirty="0" err="1"/>
              <a:t>障がい</a:t>
            </a:r>
            <a:r>
              <a:rPr lang="ja-JP" altLang="en-US" sz="3600" dirty="0"/>
              <a:t>者自立支援協議会</a:t>
            </a:r>
            <a:br>
              <a:rPr lang="en-US" altLang="ja-JP" sz="3600" dirty="0"/>
            </a:br>
            <a:r>
              <a:rPr lang="ja-JP" altLang="en-US" sz="3600" dirty="0"/>
              <a:t>運営方針（案）</a:t>
            </a:r>
            <a:endParaRPr lang="ja-JP" altLang="en-US" dirty="0"/>
          </a:p>
        </p:txBody>
      </p:sp>
      <p:sp>
        <p:nvSpPr>
          <p:cNvPr id="5" name="サブタイトル 2"/>
          <p:cNvSpPr txBox="1">
            <a:spLocks/>
          </p:cNvSpPr>
          <p:nvPr/>
        </p:nvSpPr>
        <p:spPr>
          <a:xfrm>
            <a:off x="1345018" y="4941168"/>
            <a:ext cx="6400800" cy="1142801"/>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2800">
                <a:solidFill>
                  <a:schemeClr val="tx1">
                    <a:tint val="75000"/>
                  </a:schemeClr>
                </a:solidFill>
              </a:rPr>
              <a:t>平成３１年４月２２日</a:t>
            </a:r>
            <a:endParaRPr lang="en-US" altLang="ja-JP" sz="2800" dirty="0">
              <a:solidFill>
                <a:schemeClr val="tx1">
                  <a:tint val="75000"/>
                </a:schemeClr>
              </a:solidFill>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ja-JP" altLang="en-US" sz="2800" dirty="0">
                <a:solidFill>
                  <a:schemeClr val="tx1">
                    <a:tint val="75000"/>
                  </a:schemeClr>
                </a:solidFill>
              </a:rPr>
              <a:t>燕市</a:t>
            </a:r>
            <a:r>
              <a:rPr lang="ja-JP" altLang="en-US" sz="2800" dirty="0" err="1">
                <a:solidFill>
                  <a:schemeClr val="tx1">
                    <a:tint val="75000"/>
                  </a:schemeClr>
                </a:solidFill>
              </a:rPr>
              <a:t>障がい</a:t>
            </a:r>
            <a:r>
              <a:rPr lang="ja-JP" altLang="en-US" sz="2800" dirty="0">
                <a:solidFill>
                  <a:schemeClr val="tx1">
                    <a:tint val="75000"/>
                  </a:schemeClr>
                </a:solidFill>
              </a:rPr>
              <a:t>者自立支援協議会運営会議</a:t>
            </a:r>
            <a:endParaRPr lang="en-US" altLang="ja-JP" sz="2800" dirty="0">
              <a:solidFill>
                <a:schemeClr val="tx1">
                  <a:tint val="75000"/>
                </a:schemeClr>
              </a:solidFill>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28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テキスト ボックス 5"/>
          <p:cNvSpPr txBox="1"/>
          <p:nvPr/>
        </p:nvSpPr>
        <p:spPr>
          <a:xfrm>
            <a:off x="6804248" y="620688"/>
            <a:ext cx="165618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dirty="0"/>
              <a:t>資料番号　３</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952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0" y="499661"/>
            <a:ext cx="9143997"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18" name="四角形: 角を丸くする 17"/>
          <p:cNvSpPr/>
          <p:nvPr/>
        </p:nvSpPr>
        <p:spPr>
          <a:xfrm>
            <a:off x="331304" y="1661482"/>
            <a:ext cx="8415131" cy="479101"/>
          </a:xfrm>
          <a:prstGeom prst="round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　自立支援協議会での協議事項は下記のとおり多岐にわたります。限られた時間で有効に協議するために、重点項目を設定し取り組みを行いました。</a:t>
            </a:r>
          </a:p>
        </p:txBody>
      </p:sp>
      <p:graphicFrame>
        <p:nvGraphicFramePr>
          <p:cNvPr id="10" name="表 9"/>
          <p:cNvGraphicFramePr>
            <a:graphicFrameLocks noGrp="1"/>
          </p:cNvGraphicFramePr>
          <p:nvPr>
            <p:extLst>
              <p:ext uri="{D42A27DB-BD31-4B8C-83A1-F6EECF244321}">
                <p14:modId xmlns:p14="http://schemas.microsoft.com/office/powerpoint/2010/main" val="1104971867"/>
              </p:ext>
            </p:extLst>
          </p:nvPr>
        </p:nvGraphicFramePr>
        <p:xfrm>
          <a:off x="109327" y="2366880"/>
          <a:ext cx="8851844" cy="4491120"/>
        </p:xfrm>
        <a:graphic>
          <a:graphicData uri="http://schemas.openxmlformats.org/drawingml/2006/table">
            <a:tbl>
              <a:tblPr firstRow="1" bandRow="1">
                <a:tableStyleId>{5C22544A-7EE6-4342-B048-85BDC9FD1C3A}</a:tableStyleId>
              </a:tblPr>
              <a:tblGrid>
                <a:gridCol w="1000643">
                  <a:extLst>
                    <a:ext uri="{9D8B030D-6E8A-4147-A177-3AD203B41FA5}">
                      <a16:colId xmlns:a16="http://schemas.microsoft.com/office/drawing/2014/main" val="20000"/>
                    </a:ext>
                  </a:extLst>
                </a:gridCol>
                <a:gridCol w="2283519">
                  <a:extLst>
                    <a:ext uri="{9D8B030D-6E8A-4147-A177-3AD203B41FA5}">
                      <a16:colId xmlns:a16="http://schemas.microsoft.com/office/drawing/2014/main" val="20001"/>
                    </a:ext>
                  </a:extLst>
                </a:gridCol>
                <a:gridCol w="3599735">
                  <a:extLst>
                    <a:ext uri="{9D8B030D-6E8A-4147-A177-3AD203B41FA5}">
                      <a16:colId xmlns:a16="http://schemas.microsoft.com/office/drawing/2014/main" val="1652863112"/>
                    </a:ext>
                  </a:extLst>
                </a:gridCol>
                <a:gridCol w="543339">
                  <a:extLst>
                    <a:ext uri="{9D8B030D-6E8A-4147-A177-3AD203B41FA5}">
                      <a16:colId xmlns:a16="http://schemas.microsoft.com/office/drawing/2014/main" val="1450362353"/>
                    </a:ext>
                  </a:extLst>
                </a:gridCol>
                <a:gridCol w="1424608">
                  <a:extLst>
                    <a:ext uri="{9D8B030D-6E8A-4147-A177-3AD203B41FA5}">
                      <a16:colId xmlns:a16="http://schemas.microsoft.com/office/drawing/2014/main" val="4189248356"/>
                    </a:ext>
                  </a:extLst>
                </a:gridCol>
              </a:tblGrid>
              <a:tr h="389360">
                <a:tc>
                  <a:txBody>
                    <a:bodyPr/>
                    <a:lstStyle/>
                    <a:p>
                      <a:pPr algn="ctr"/>
                      <a:r>
                        <a:rPr kumimoji="1" lang="ja-JP" altLang="en-US" sz="1400" b="0" dirty="0">
                          <a:solidFill>
                            <a:schemeClr val="bg1"/>
                          </a:solidFill>
                          <a:latin typeface="+mn-ea"/>
                          <a:ea typeface="+mn-ea"/>
                        </a:rPr>
                        <a:t>基本目標</a:t>
                      </a:r>
                      <a:endParaRPr kumimoji="1" lang="en-US" altLang="ja-JP" sz="1400" b="0" dirty="0">
                        <a:solidFill>
                          <a:schemeClr val="bg1"/>
                        </a:solidFill>
                        <a:latin typeface="+mn-ea"/>
                        <a:ea typeface="+mn-ea"/>
                      </a:endParaRPr>
                    </a:p>
                  </a:txBody>
                  <a:tcPr marL="36000" marR="36000" marT="72000" marB="72000"/>
                </a:tc>
                <a:tc>
                  <a:txBody>
                    <a:bodyPr/>
                    <a:lstStyle/>
                    <a:p>
                      <a:pPr algn="ctr"/>
                      <a:r>
                        <a:rPr kumimoji="1" lang="ja-JP" altLang="en-US" sz="1400" b="0" dirty="0">
                          <a:solidFill>
                            <a:schemeClr val="bg1"/>
                          </a:solidFill>
                          <a:latin typeface="+mn-ea"/>
                          <a:ea typeface="+mn-ea"/>
                        </a:rPr>
                        <a:t>施策の方向性（基本施策）</a:t>
                      </a:r>
                      <a:endParaRPr kumimoji="1" lang="en-US" altLang="ja-JP" sz="1400" b="0" dirty="0">
                        <a:solidFill>
                          <a:schemeClr val="bg1"/>
                        </a:solidFill>
                        <a:latin typeface="+mn-ea"/>
                        <a:ea typeface="+mn-ea"/>
                      </a:endParaRPr>
                    </a:p>
                    <a:p>
                      <a:pPr algn="ctr"/>
                      <a:r>
                        <a:rPr kumimoji="1" lang="en-US" altLang="ja-JP" sz="1400" b="0" dirty="0">
                          <a:solidFill>
                            <a:schemeClr val="bg1"/>
                          </a:solidFill>
                          <a:latin typeface="+mn-ea"/>
                          <a:ea typeface="+mn-ea"/>
                        </a:rPr>
                        <a:t>※</a:t>
                      </a:r>
                      <a:r>
                        <a:rPr kumimoji="1" lang="ja-JP" altLang="en-US" sz="1400" b="0" dirty="0">
                          <a:solidFill>
                            <a:schemeClr val="bg1"/>
                          </a:solidFill>
                          <a:latin typeface="+mn-ea"/>
                          <a:ea typeface="+mn-ea"/>
                        </a:rPr>
                        <a:t>協議会で協議・検討部分</a:t>
                      </a:r>
                    </a:p>
                  </a:txBody>
                  <a:tcPr marL="36000" marR="36000" marT="72000" marB="72000"/>
                </a:tc>
                <a:tc>
                  <a:txBody>
                    <a:bodyPr/>
                    <a:lstStyle/>
                    <a:p>
                      <a:pPr algn="ctr"/>
                      <a:r>
                        <a:rPr kumimoji="1" lang="ja-JP" altLang="en-US" sz="1400" b="0" dirty="0">
                          <a:solidFill>
                            <a:schemeClr val="bg1"/>
                          </a:solidFill>
                          <a:latin typeface="+mn-ea"/>
                          <a:ea typeface="+mn-ea"/>
                        </a:rPr>
                        <a:t>成果目標</a:t>
                      </a:r>
                    </a:p>
                  </a:txBody>
                  <a:tcPr marL="36000" marR="36000" marT="72000" marB="72000"/>
                </a:tc>
                <a:tc>
                  <a:txBody>
                    <a:bodyPr/>
                    <a:lstStyle/>
                    <a:p>
                      <a:pPr algn="ctr"/>
                      <a:r>
                        <a:rPr kumimoji="1" lang="ja-JP" altLang="en-US" sz="1400" b="0" dirty="0">
                          <a:solidFill>
                            <a:schemeClr val="bg1"/>
                          </a:solidFill>
                          <a:latin typeface="+mn-ea"/>
                          <a:ea typeface="+mn-ea"/>
                        </a:rPr>
                        <a:t>重点項目</a:t>
                      </a:r>
                      <a:endParaRPr kumimoji="1" lang="en-US" altLang="ja-JP" sz="1400" b="0" dirty="0">
                        <a:solidFill>
                          <a:schemeClr val="bg1"/>
                        </a:solidFill>
                        <a:latin typeface="+mn-ea"/>
                        <a:ea typeface="+mn-ea"/>
                      </a:endParaRPr>
                    </a:p>
                  </a:txBody>
                  <a:tcPr marL="36000" marR="36000" marT="72000" marB="72000"/>
                </a:tc>
                <a:tc>
                  <a:txBody>
                    <a:bodyPr/>
                    <a:lstStyle/>
                    <a:p>
                      <a:pPr algn="ctr"/>
                      <a:r>
                        <a:rPr kumimoji="1" lang="ja-JP" altLang="en-US" sz="1400" b="0" dirty="0">
                          <a:solidFill>
                            <a:schemeClr val="bg1"/>
                          </a:solidFill>
                          <a:latin typeface="+mn-ea"/>
                          <a:ea typeface="+mn-ea"/>
                        </a:rPr>
                        <a:t>取り組み</a:t>
                      </a:r>
                      <a:endParaRPr kumimoji="1" lang="en-US" altLang="ja-JP" sz="1400" b="0" dirty="0">
                        <a:solidFill>
                          <a:schemeClr val="bg1"/>
                        </a:solidFill>
                        <a:latin typeface="+mn-ea"/>
                        <a:ea typeface="+mn-ea"/>
                      </a:endParaRPr>
                    </a:p>
                  </a:txBody>
                  <a:tcPr marL="36000" marR="36000" marT="72000" marB="72000"/>
                </a:tc>
                <a:extLst>
                  <a:ext uri="{0D108BD9-81ED-4DB2-BD59-A6C34878D82A}">
                    <a16:rowId xmlns:a16="http://schemas.microsoft.com/office/drawing/2014/main" val="10000"/>
                  </a:ext>
                </a:extLst>
              </a:tr>
              <a:tr h="1189938">
                <a:tc rowSpan="2">
                  <a:txBody>
                    <a:bodyPr/>
                    <a:lstStyle/>
                    <a:p>
                      <a:pPr algn="l"/>
                      <a:r>
                        <a:rPr kumimoji="1" lang="ja-JP" altLang="en-US" sz="1050" b="0" dirty="0">
                          <a:solidFill>
                            <a:schemeClr val="tx1"/>
                          </a:solidFill>
                          <a:latin typeface="+mn-ea"/>
                          <a:ea typeface="+mn-ea"/>
                        </a:rPr>
                        <a:t>（１）地域の中で安心して健やかに暮らせるまちづくり</a:t>
                      </a:r>
                      <a:endParaRPr kumimoji="1" lang="en-US" altLang="ja-JP" sz="1050" b="0" dirty="0">
                        <a:solidFill>
                          <a:schemeClr val="tx1"/>
                        </a:solidFill>
                        <a:latin typeface="+mn-ea"/>
                        <a:ea typeface="+mn-ea"/>
                      </a:endParaRPr>
                    </a:p>
                  </a:txBody>
                  <a:tcPr marL="36000" marR="36000" marT="72000" marB="72000"/>
                </a:tc>
                <a:tc>
                  <a:txBody>
                    <a:bodyPr/>
                    <a:lstStyle/>
                    <a:p>
                      <a:pPr algn="l"/>
                      <a:r>
                        <a:rPr kumimoji="1" lang="ja-JP" altLang="en-US" sz="1050" b="0" dirty="0">
                          <a:solidFill>
                            <a:schemeClr val="tx1"/>
                          </a:solidFill>
                          <a:latin typeface="+mn-ea"/>
                          <a:ea typeface="+mn-ea"/>
                        </a:rPr>
                        <a:t>①</a:t>
                      </a:r>
                      <a:r>
                        <a:rPr kumimoji="1" lang="ja-JP" altLang="en-US" sz="1050" b="0" dirty="0" err="1">
                          <a:solidFill>
                            <a:schemeClr val="tx1"/>
                          </a:solidFill>
                          <a:latin typeface="+mn-ea"/>
                          <a:ea typeface="+mn-ea"/>
                        </a:rPr>
                        <a:t>障がい</a:t>
                      </a:r>
                      <a:r>
                        <a:rPr kumimoji="1" lang="ja-JP" altLang="en-US" sz="1050" b="0" dirty="0">
                          <a:solidFill>
                            <a:schemeClr val="tx1"/>
                          </a:solidFill>
                          <a:latin typeface="+mn-ea"/>
                          <a:ea typeface="+mn-ea"/>
                        </a:rPr>
                        <a:t>福祉サービスの充実</a:t>
                      </a:r>
                      <a:endParaRPr kumimoji="1" lang="en-US" altLang="ja-JP" sz="1050" b="0" dirty="0">
                        <a:solidFill>
                          <a:schemeClr val="tx1"/>
                        </a:solidFill>
                        <a:latin typeface="+mn-ea"/>
                        <a:ea typeface="+mn-ea"/>
                      </a:endParaRPr>
                    </a:p>
                    <a:p>
                      <a:pPr algn="l"/>
                      <a:r>
                        <a:rPr kumimoji="1" lang="ja-JP" altLang="en-US" sz="1050" b="0" dirty="0">
                          <a:solidFill>
                            <a:schemeClr val="tx1"/>
                          </a:solidFill>
                          <a:latin typeface="+mn-ea"/>
                          <a:ea typeface="+mn-ea"/>
                        </a:rPr>
                        <a:t>②</a:t>
                      </a:r>
                      <a:r>
                        <a:rPr kumimoji="1" lang="ja-JP" altLang="en-US" sz="1050" b="0" dirty="0" err="1">
                          <a:solidFill>
                            <a:schemeClr val="tx1"/>
                          </a:solidFill>
                          <a:latin typeface="+mn-ea"/>
                          <a:ea typeface="+mn-ea"/>
                        </a:rPr>
                        <a:t>障がい</a:t>
                      </a:r>
                      <a:r>
                        <a:rPr kumimoji="1" lang="ja-JP" altLang="en-US" sz="1050" b="0" dirty="0">
                          <a:solidFill>
                            <a:schemeClr val="tx1"/>
                          </a:solidFill>
                          <a:latin typeface="+mn-ea"/>
                          <a:ea typeface="+mn-ea"/>
                        </a:rPr>
                        <a:t>児と支援体制の充実</a:t>
                      </a:r>
                      <a:endParaRPr kumimoji="1" lang="en-US" altLang="ja-JP" sz="1050" b="0" dirty="0">
                        <a:solidFill>
                          <a:schemeClr val="tx1"/>
                        </a:solidFill>
                        <a:latin typeface="+mn-ea"/>
                        <a:ea typeface="+mn-ea"/>
                      </a:endParaRPr>
                    </a:p>
                    <a:p>
                      <a:pPr algn="l"/>
                      <a:r>
                        <a:rPr kumimoji="1" lang="ja-JP" altLang="en-US" sz="1050" b="0" dirty="0">
                          <a:solidFill>
                            <a:schemeClr val="tx1"/>
                          </a:solidFill>
                          <a:latin typeface="+mn-ea"/>
                          <a:ea typeface="+mn-ea"/>
                        </a:rPr>
                        <a:t>③地域生活支援事業の充実</a:t>
                      </a: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（１）</a:t>
                      </a:r>
                      <a:r>
                        <a:rPr kumimoji="1" lang="ja-JP" altLang="en-US" sz="1050" b="0" dirty="0" err="1">
                          <a:solidFill>
                            <a:schemeClr val="tx1"/>
                          </a:solidFill>
                          <a:latin typeface="+mn-ea"/>
                          <a:ea typeface="+mn-ea"/>
                        </a:rPr>
                        <a:t>障がい</a:t>
                      </a:r>
                      <a:r>
                        <a:rPr kumimoji="1" lang="ja-JP" altLang="en-US" sz="1050" b="0" dirty="0">
                          <a:solidFill>
                            <a:schemeClr val="tx1"/>
                          </a:solidFill>
                          <a:latin typeface="+mn-ea"/>
                          <a:ea typeface="+mn-ea"/>
                        </a:rPr>
                        <a:t>児等支援の体制整備　</a:t>
                      </a:r>
                      <a:r>
                        <a:rPr kumimoji="1" lang="en-US" altLang="ja-JP" sz="1050" b="0" dirty="0">
                          <a:solidFill>
                            <a:schemeClr val="tx1"/>
                          </a:solidFill>
                          <a:latin typeface="+mn-ea"/>
                          <a:ea typeface="+mn-ea"/>
                        </a:rPr>
                        <a:t>【</a:t>
                      </a:r>
                      <a:r>
                        <a:rPr kumimoji="1" lang="ja-JP" altLang="en-US" sz="1050" b="0" dirty="0">
                          <a:solidFill>
                            <a:schemeClr val="tx1"/>
                          </a:solidFill>
                          <a:latin typeface="+mn-ea"/>
                          <a:ea typeface="+mn-ea"/>
                        </a:rPr>
                        <a:t>再掲あり</a:t>
                      </a:r>
                      <a:r>
                        <a:rPr kumimoji="1" lang="en-US" altLang="ja-JP" sz="1050" b="0" dirty="0">
                          <a:solidFill>
                            <a:schemeClr val="tx1"/>
                          </a:solidFill>
                          <a:latin typeface="+mn-ea"/>
                          <a:ea typeface="+mn-ea"/>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a:t>
                      </a:r>
                      <a:r>
                        <a:rPr kumimoji="1" lang="ja-JP" altLang="en-US" sz="1050" b="1" dirty="0">
                          <a:solidFill>
                            <a:srgbClr val="FF0000"/>
                          </a:solidFill>
                          <a:latin typeface="+mn-ea"/>
                          <a:ea typeface="+mn-ea"/>
                        </a:rPr>
                        <a:t>①つながる支援体制の構築</a:t>
                      </a: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②児童発達支援センターの在り方検討</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③保育所等訪問支援を実施する事業所の確保</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④重症心身障が</a:t>
                      </a:r>
                      <a:r>
                        <a:rPr kumimoji="1" lang="ja-JP" altLang="en-US" sz="1050" b="0" dirty="0" err="1">
                          <a:solidFill>
                            <a:schemeClr val="tx1"/>
                          </a:solidFill>
                          <a:latin typeface="+mn-ea"/>
                          <a:ea typeface="+mn-ea"/>
                        </a:rPr>
                        <a:t>い</a:t>
                      </a:r>
                      <a:r>
                        <a:rPr kumimoji="1" lang="ja-JP" altLang="en-US" sz="1050" b="0" dirty="0">
                          <a:solidFill>
                            <a:schemeClr val="tx1"/>
                          </a:solidFill>
                          <a:latin typeface="+mn-ea"/>
                          <a:ea typeface="+mn-ea"/>
                        </a:rPr>
                        <a:t>児を支援する児童発達支援事業所、放</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課後等デイサービスの確保</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⑤医療的ケア児支援のための協議の場の検討</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（４）福祉施設の入所者の地域生活への移行促進</a:t>
                      </a:r>
                      <a:endParaRPr kumimoji="1" lang="en-US" altLang="ja-JP" sz="105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（５）</a:t>
                      </a:r>
                      <a:r>
                        <a:rPr kumimoji="1" lang="ja-JP" altLang="en-US" sz="1050" b="0" dirty="0" err="1">
                          <a:solidFill>
                            <a:schemeClr val="tx1"/>
                          </a:solidFill>
                          <a:latin typeface="+mn-ea"/>
                          <a:ea typeface="+mn-ea"/>
                        </a:rPr>
                        <a:t>精神障がい</a:t>
                      </a:r>
                      <a:r>
                        <a:rPr kumimoji="1" lang="ja-JP" altLang="en-US" sz="1050" b="0" dirty="0">
                          <a:solidFill>
                            <a:schemeClr val="tx1"/>
                          </a:solidFill>
                          <a:latin typeface="+mn-ea"/>
                          <a:ea typeface="+mn-ea"/>
                        </a:rPr>
                        <a:t>者にも対応した地域包括ケアシステム</a:t>
                      </a:r>
                      <a:endParaRPr kumimoji="1" lang="en-US" altLang="ja-JP" sz="105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（６）地域生活支援拠点等の整備</a:t>
                      </a:r>
                      <a:endParaRPr kumimoji="1" lang="en-US" altLang="ja-JP" sz="1050" b="0" dirty="0">
                        <a:solidFill>
                          <a:schemeClr val="tx1"/>
                        </a:solidFill>
                        <a:latin typeface="+mn-ea"/>
                        <a:ea typeface="+mn-ea"/>
                      </a:endParaRPr>
                    </a:p>
                  </a:txBody>
                  <a:tcPr marL="36000" marR="36000" marT="72000" marB="720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rgbClr val="FF0000"/>
                          </a:solidFill>
                          <a:latin typeface="+mn-ea"/>
                          <a:ea typeface="+mn-ea"/>
                        </a:rPr>
                        <a:t>★</a:t>
                      </a:r>
                      <a:endParaRPr kumimoji="1" lang="en-US" altLang="ja-JP" sz="1050" b="0" dirty="0">
                        <a:solidFill>
                          <a:srgbClr val="FF0000"/>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FF0000"/>
                          </a:solidFill>
                          <a:latin typeface="+mn-ea"/>
                          <a:ea typeface="+mn-ea"/>
                        </a:rPr>
                        <a:t>療育支援専門部会</a:t>
                      </a:r>
                      <a:endParaRPr kumimoji="1" lang="en-US" altLang="ja-JP" sz="1050" b="1" dirty="0">
                        <a:solidFill>
                          <a:srgbClr val="FF0000"/>
                        </a:solidFill>
                        <a:latin typeface="+mn-ea"/>
                        <a:ea typeface="+mn-ea"/>
                      </a:endParaRPr>
                    </a:p>
                  </a:txBody>
                  <a:tcPr marL="36000" marR="36000" marT="72000" marB="72000"/>
                </a:tc>
                <a:extLst>
                  <a:ext uri="{0D108BD9-81ED-4DB2-BD59-A6C34878D82A}">
                    <a16:rowId xmlns:a16="http://schemas.microsoft.com/office/drawing/2014/main" val="10001"/>
                  </a:ext>
                </a:extLst>
              </a:tr>
              <a:tr h="425750">
                <a:tc vMerge="1">
                  <a:txBody>
                    <a:bodyPr/>
                    <a:lstStyle/>
                    <a:p>
                      <a:pPr algn="l"/>
                      <a:endParaRPr kumimoji="1" lang="en-US" altLang="ja-JP" sz="1050" b="0" dirty="0">
                        <a:solidFill>
                          <a:schemeClr val="tx1"/>
                        </a:solidFill>
                        <a:latin typeface="+mn-ea"/>
                        <a:ea typeface="+mn-ea"/>
                      </a:endParaRPr>
                    </a:p>
                  </a:txBody>
                  <a:tcPr marL="36000" marR="36000" marT="72000" marB="72000"/>
                </a:tc>
                <a:tc>
                  <a:txBody>
                    <a:bodyPr/>
                    <a:lstStyle/>
                    <a:p>
                      <a:pPr algn="l"/>
                      <a:r>
                        <a:rPr kumimoji="1" lang="ja-JP" altLang="en-US" sz="1050" b="0" dirty="0">
                          <a:solidFill>
                            <a:schemeClr val="tx1"/>
                          </a:solidFill>
                          <a:latin typeface="+mn-ea"/>
                          <a:ea typeface="+mn-ea"/>
                        </a:rPr>
                        <a:t>④相談支援体制の機能強化</a:t>
                      </a:r>
                      <a:endParaRPr kumimoji="1" lang="en-US" altLang="ja-JP" sz="1050" b="0" dirty="0">
                        <a:solidFill>
                          <a:schemeClr val="tx1"/>
                        </a:solidFill>
                        <a:latin typeface="+mn-ea"/>
                        <a:ea typeface="+mn-ea"/>
                      </a:endParaRPr>
                    </a:p>
                  </a:txBody>
                  <a:tcPr marL="36000" marR="36000" marT="72000" marB="72000"/>
                </a:tc>
                <a:tc>
                  <a:txBody>
                    <a:bodyPr/>
                    <a:lstStyle/>
                    <a:p>
                      <a:pPr algn="l"/>
                      <a:r>
                        <a:rPr kumimoji="1" lang="ja-JP" altLang="en-US" sz="1050" b="1" dirty="0">
                          <a:solidFill>
                            <a:srgbClr val="FF0000"/>
                          </a:solidFill>
                          <a:latin typeface="+mn-ea"/>
                          <a:ea typeface="+mn-ea"/>
                        </a:rPr>
                        <a:t>（２）相談支援体制の機能強化</a:t>
                      </a:r>
                      <a:endParaRPr kumimoji="1" lang="en-US" altLang="ja-JP" sz="1050" b="1" dirty="0">
                        <a:solidFill>
                          <a:srgbClr val="FF0000"/>
                        </a:solidFill>
                        <a:latin typeface="+mn-ea"/>
                        <a:ea typeface="+mn-ea"/>
                      </a:endParaRPr>
                    </a:p>
                  </a:txBody>
                  <a:tcPr marL="36000" marR="36000" marT="72000" marB="72000"/>
                </a:tc>
                <a:tc>
                  <a:txBody>
                    <a:bodyPr/>
                    <a:lstStyle/>
                    <a:p>
                      <a:pPr algn="ctr"/>
                      <a:r>
                        <a:rPr kumimoji="1" lang="ja-JP" altLang="en-US" sz="1050" b="0" dirty="0">
                          <a:solidFill>
                            <a:srgbClr val="FF0000"/>
                          </a:solidFill>
                          <a:latin typeface="+mn-ea"/>
                          <a:ea typeface="+mn-ea"/>
                        </a:rPr>
                        <a:t>★</a:t>
                      </a:r>
                      <a:endParaRPr kumimoji="1" lang="en-US" altLang="ja-JP" sz="1050" b="0" dirty="0">
                        <a:solidFill>
                          <a:srgbClr val="FF0000"/>
                        </a:solidFill>
                        <a:latin typeface="+mn-ea"/>
                        <a:ea typeface="+mn-ea"/>
                      </a:endParaRPr>
                    </a:p>
                  </a:txBody>
                  <a:tcPr marL="36000" marR="36000" marT="72000" marB="72000"/>
                </a:tc>
                <a:tc>
                  <a:txBody>
                    <a:bodyPr/>
                    <a:lstStyle/>
                    <a:p>
                      <a:pPr algn="l"/>
                      <a:r>
                        <a:rPr kumimoji="1" lang="ja-JP" altLang="en-US" sz="1050" b="1" dirty="0">
                          <a:solidFill>
                            <a:srgbClr val="FF0000"/>
                          </a:solidFill>
                          <a:latin typeface="+mn-ea"/>
                          <a:ea typeface="+mn-ea"/>
                        </a:rPr>
                        <a:t>全体会（基幹相談支援センター事業評価）／相談支援専門部会</a:t>
                      </a:r>
                      <a:endParaRPr kumimoji="1" lang="en-US" altLang="ja-JP" sz="1050" b="1" dirty="0">
                        <a:solidFill>
                          <a:srgbClr val="FF0000"/>
                        </a:solidFill>
                        <a:latin typeface="+mn-ea"/>
                        <a:ea typeface="+mn-ea"/>
                      </a:endParaRPr>
                    </a:p>
                  </a:txBody>
                  <a:tcPr marL="36000" marR="36000" marT="72000" marB="72000"/>
                </a:tc>
                <a:extLst>
                  <a:ext uri="{0D108BD9-81ED-4DB2-BD59-A6C34878D82A}">
                    <a16:rowId xmlns:a16="http://schemas.microsoft.com/office/drawing/2014/main" val="10003"/>
                  </a:ext>
                </a:extLst>
              </a:tr>
              <a:tr h="316580">
                <a:tc rowSpan="2">
                  <a:txBody>
                    <a:bodyPr/>
                    <a:lstStyle/>
                    <a:p>
                      <a:pPr algn="l"/>
                      <a:r>
                        <a:rPr kumimoji="1" lang="ja-JP" altLang="en-US" sz="1050" b="0" dirty="0">
                          <a:solidFill>
                            <a:schemeClr val="tx1"/>
                          </a:solidFill>
                          <a:latin typeface="+mn-ea"/>
                          <a:ea typeface="+mn-ea"/>
                        </a:rPr>
                        <a:t>（２）共に学び、共に働き、共に活動できるまちづくり</a:t>
                      </a:r>
                      <a:endParaRPr kumimoji="1" lang="en-US" altLang="ja-JP" sz="1050" b="0" dirty="0">
                        <a:solidFill>
                          <a:schemeClr val="tx1"/>
                        </a:solidFill>
                        <a:latin typeface="+mn-ea"/>
                        <a:ea typeface="+mn-ea"/>
                      </a:endParaRPr>
                    </a:p>
                  </a:txBody>
                  <a:tcPr marL="36000" marR="36000" marT="72000" marB="72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①雇用・就労、経済的自立支援の推進</a:t>
                      </a: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FF0000"/>
                          </a:solidFill>
                          <a:latin typeface="+mn-ea"/>
                          <a:ea typeface="+mn-ea"/>
                        </a:rPr>
                        <a:t>（３）福祉的就労の充実と福祉施設から一般就労への移行促進</a:t>
                      </a:r>
                    </a:p>
                  </a:txBody>
                  <a:tcPr marL="36000" marR="36000" marT="72000" marB="720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rgbClr val="FF0000"/>
                          </a:solidFill>
                          <a:latin typeface="+mn-ea"/>
                          <a:ea typeface="+mn-ea"/>
                        </a:rPr>
                        <a:t>★</a:t>
                      </a: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rgbClr val="FF0000"/>
                          </a:solidFill>
                          <a:latin typeface="+mn-ea"/>
                          <a:ea typeface="+mn-ea"/>
                        </a:rPr>
                        <a:t>★</a:t>
                      </a:r>
                      <a:endParaRPr kumimoji="1" lang="en-US" altLang="ja-JP" sz="1050" b="0" dirty="0">
                        <a:solidFill>
                          <a:srgbClr val="FF0000"/>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FF0000"/>
                          </a:solidFill>
                          <a:latin typeface="+mn-ea"/>
                          <a:ea typeface="+mn-ea"/>
                        </a:rPr>
                        <a:t>就労支援専門部会</a:t>
                      </a: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FF0000"/>
                          </a:solidFill>
                          <a:latin typeface="+mn-ea"/>
                          <a:ea typeface="+mn-ea"/>
                        </a:rPr>
                        <a:t>移動支援専門部会</a:t>
                      </a:r>
                      <a:endParaRPr kumimoji="1" lang="en-US" altLang="ja-JP" sz="1050" b="1" dirty="0">
                        <a:solidFill>
                          <a:srgbClr val="FF0000"/>
                        </a:solidFill>
                        <a:latin typeface="+mn-ea"/>
                        <a:ea typeface="+mn-ea"/>
                      </a:endParaRPr>
                    </a:p>
                  </a:txBody>
                  <a:tcPr marL="36000" marR="36000" marT="72000" marB="72000"/>
                </a:tc>
                <a:extLst>
                  <a:ext uri="{0D108BD9-81ED-4DB2-BD59-A6C34878D82A}">
                    <a16:rowId xmlns:a16="http://schemas.microsoft.com/office/drawing/2014/main" val="10007"/>
                  </a:ext>
                </a:extLst>
              </a:tr>
              <a:tr h="0">
                <a:tc vMerge="1">
                  <a:txBody>
                    <a:bodyPr/>
                    <a:lstStyle/>
                    <a:p>
                      <a:pPr algn="l"/>
                      <a:endParaRPr kumimoji="1" lang="en-US" altLang="ja-JP" sz="1050" b="0" dirty="0">
                        <a:solidFill>
                          <a:schemeClr val="tx1"/>
                        </a:solidFill>
                        <a:latin typeface="+mn-ea"/>
                        <a:ea typeface="+mn-ea"/>
                      </a:endParaRPr>
                    </a:p>
                  </a:txBody>
                  <a:tcPr marL="36000" marR="36000" marT="72000" marB="72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③保育体制の充実</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④教育体制の充実</a:t>
                      </a: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tx1"/>
                          </a:solidFill>
                          <a:latin typeface="+mn-ea"/>
                          <a:ea typeface="+mn-ea"/>
                        </a:rPr>
                        <a:t>※</a:t>
                      </a:r>
                      <a:r>
                        <a:rPr kumimoji="1" lang="ja-JP" altLang="en-US" sz="1050" b="0" dirty="0">
                          <a:solidFill>
                            <a:schemeClr val="tx1"/>
                          </a:solidFill>
                          <a:latin typeface="+mn-ea"/>
                          <a:ea typeface="+mn-ea"/>
                        </a:rPr>
                        <a:t>再掲　</a:t>
                      </a:r>
                      <a:r>
                        <a:rPr kumimoji="1" lang="en-US" altLang="ja-JP" sz="1050" b="0" dirty="0">
                          <a:solidFill>
                            <a:schemeClr val="tx1"/>
                          </a:solidFill>
                          <a:latin typeface="+mn-ea"/>
                          <a:ea typeface="+mn-ea"/>
                        </a:rPr>
                        <a:t>【</a:t>
                      </a:r>
                      <a:r>
                        <a:rPr kumimoji="1" lang="ja-JP" altLang="en-US" sz="1050" b="0" dirty="0">
                          <a:solidFill>
                            <a:schemeClr val="tx1"/>
                          </a:solidFill>
                          <a:latin typeface="+mn-ea"/>
                          <a:ea typeface="+mn-ea"/>
                        </a:rPr>
                        <a:t>　成果目標上記（１）①～⑤　</a:t>
                      </a:r>
                      <a:r>
                        <a:rPr kumimoji="1" lang="en-US" altLang="ja-JP" sz="1050" b="0" dirty="0">
                          <a:solidFill>
                            <a:schemeClr val="tx1"/>
                          </a:solidFill>
                          <a:latin typeface="+mn-ea"/>
                          <a:ea typeface="+mn-ea"/>
                        </a:rPr>
                        <a:t>】</a:t>
                      </a:r>
                    </a:p>
                  </a:txBody>
                  <a:tcPr marL="36000" marR="36000" marT="72000" marB="720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marL="36000" marR="36000" marT="72000" marB="72000"/>
                </a:tc>
                <a:extLst>
                  <a:ext uri="{0D108BD9-81ED-4DB2-BD59-A6C34878D82A}">
                    <a16:rowId xmlns:a16="http://schemas.microsoft.com/office/drawing/2014/main" val="1987811301"/>
                  </a:ext>
                </a:extLst>
              </a:tr>
              <a:tr h="425750">
                <a:tc>
                  <a:txBody>
                    <a:bodyPr/>
                    <a:lstStyle/>
                    <a:p>
                      <a:pPr algn="l"/>
                      <a:r>
                        <a:rPr kumimoji="1" lang="ja-JP" altLang="en-US" sz="1050" b="0" dirty="0">
                          <a:solidFill>
                            <a:schemeClr val="tx1"/>
                          </a:solidFill>
                          <a:latin typeface="+mn-ea"/>
                          <a:ea typeface="+mn-ea"/>
                        </a:rPr>
                        <a:t>（３）支えあいにあふれ、共に生きるまちづくり</a:t>
                      </a:r>
                      <a:endParaRPr kumimoji="1" lang="en-US" altLang="ja-JP" sz="1050" b="0" dirty="0">
                        <a:solidFill>
                          <a:schemeClr val="tx1"/>
                        </a:solidFill>
                        <a:latin typeface="+mn-ea"/>
                        <a:ea typeface="+mn-ea"/>
                      </a:endParaRPr>
                    </a:p>
                  </a:txBody>
                  <a:tcPr marL="36000" marR="36000" marT="72000" marB="72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①</a:t>
                      </a:r>
                      <a:r>
                        <a:rPr kumimoji="1" lang="ja-JP" altLang="en-US" sz="1050" b="0" dirty="0" err="1">
                          <a:solidFill>
                            <a:schemeClr val="tx1"/>
                          </a:solidFill>
                          <a:latin typeface="+mn-ea"/>
                          <a:ea typeface="+mn-ea"/>
                        </a:rPr>
                        <a:t>障がいに</a:t>
                      </a:r>
                      <a:r>
                        <a:rPr kumimoji="1" lang="ja-JP" altLang="en-US" sz="1050" b="0" dirty="0">
                          <a:solidFill>
                            <a:schemeClr val="tx1"/>
                          </a:solidFill>
                          <a:latin typeface="+mn-ea"/>
                          <a:ea typeface="+mn-ea"/>
                        </a:rPr>
                        <a:t>対する理解促進</a:t>
                      </a: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marL="36000" marR="36000" marT="72000" marB="720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marL="36000" marR="36000" marT="72000" marB="72000"/>
                </a:tc>
                <a:extLst>
                  <a:ext uri="{0D108BD9-81ED-4DB2-BD59-A6C34878D82A}">
                    <a16:rowId xmlns:a16="http://schemas.microsoft.com/office/drawing/2014/main" val="2894461498"/>
                  </a:ext>
                </a:extLst>
              </a:tr>
            </a:tbl>
          </a:graphicData>
        </a:graphic>
      </p:graphicFrame>
      <p:sp>
        <p:nvSpPr>
          <p:cNvPr id="2" name="スライド番号プレースホルダ 1"/>
          <p:cNvSpPr>
            <a:spLocks noGrp="1"/>
          </p:cNvSpPr>
          <p:nvPr>
            <p:ph type="sldNum" sz="quarter" idx="12"/>
          </p:nvPr>
        </p:nvSpPr>
        <p:spPr>
          <a:xfrm>
            <a:off x="7007085" y="0"/>
            <a:ext cx="2133600" cy="365125"/>
          </a:xfrm>
        </p:spPr>
        <p:txBody>
          <a:bodyPr/>
          <a:lstStyle/>
          <a:p>
            <a:r>
              <a:rPr lang="ja-JP" altLang="en-US" dirty="0"/>
              <a:t>１</a:t>
            </a:r>
            <a:endParaRPr kumimoji="1" lang="ja-JP" altLang="en-US" dirty="0"/>
          </a:p>
        </p:txBody>
      </p:sp>
      <p:sp>
        <p:nvSpPr>
          <p:cNvPr id="5" name="テキスト ボックス 4"/>
          <p:cNvSpPr txBox="1"/>
          <p:nvPr/>
        </p:nvSpPr>
        <p:spPr>
          <a:xfrm>
            <a:off x="19568" y="2159802"/>
            <a:ext cx="9031359" cy="276999"/>
          </a:xfrm>
          <a:prstGeom prst="rect">
            <a:avLst/>
          </a:prstGeom>
          <a:noFill/>
        </p:spPr>
        <p:txBody>
          <a:bodyPr wrap="square" rtlCol="0">
            <a:spAutoFit/>
          </a:bodyPr>
          <a:lstStyle/>
          <a:p>
            <a:r>
              <a:rPr kumimoji="1" lang="en-US" altLang="ja-JP" sz="1200" dirty="0"/>
              <a:t>※</a:t>
            </a:r>
            <a:r>
              <a:rPr kumimoji="1" lang="ja-JP" altLang="en-US" sz="1200" dirty="0"/>
              <a:t>下記項目は計画の基本目標及び成果目標から抜粋したもの</a:t>
            </a:r>
          </a:p>
        </p:txBody>
      </p:sp>
      <p:sp>
        <p:nvSpPr>
          <p:cNvPr id="12" name="矢印: 右 11"/>
          <p:cNvSpPr/>
          <p:nvPr/>
        </p:nvSpPr>
        <p:spPr>
          <a:xfrm>
            <a:off x="5443021" y="3174956"/>
            <a:ext cx="1564064" cy="1846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3474771" y="6488668"/>
            <a:ext cx="5824940" cy="369332"/>
          </a:xfrm>
          <a:prstGeom prst="rect">
            <a:avLst/>
          </a:prstGeom>
          <a:noFill/>
        </p:spPr>
        <p:txBody>
          <a:bodyPr wrap="square" rtlCol="0">
            <a:spAutoFit/>
          </a:bodyPr>
          <a:lstStyle/>
          <a:p>
            <a:r>
              <a:rPr kumimoji="1" lang="en-US" altLang="ja-JP" sz="900" dirty="0"/>
              <a:t>※</a:t>
            </a:r>
            <a:r>
              <a:rPr kumimoji="1" lang="ja-JP" altLang="en-US" sz="900" dirty="0"/>
              <a:t>基本施策の番号は、</a:t>
            </a:r>
            <a:r>
              <a:rPr kumimoji="1" lang="ja-JP" altLang="en-US" sz="900" dirty="0" err="1"/>
              <a:t>障がい</a:t>
            </a:r>
            <a:r>
              <a:rPr kumimoji="1" lang="ja-JP" altLang="en-US" sz="900" dirty="0"/>
              <a:t>者基本計画の基本施策（</a:t>
            </a:r>
            <a:r>
              <a:rPr kumimoji="1" lang="en-US" altLang="ja-JP" sz="900" dirty="0"/>
              <a:t>P33</a:t>
            </a:r>
            <a:r>
              <a:rPr kumimoji="1" lang="ja-JP" altLang="en-US" sz="900" dirty="0"/>
              <a:t> ～</a:t>
            </a:r>
            <a:r>
              <a:rPr kumimoji="1" lang="en-US" altLang="ja-JP" sz="900" dirty="0"/>
              <a:t>52</a:t>
            </a:r>
            <a:r>
              <a:rPr kumimoji="1" lang="ja-JP" altLang="en-US" sz="900" dirty="0"/>
              <a:t>）に記載された番号となります。</a:t>
            </a:r>
            <a:endParaRPr kumimoji="1" lang="en-US" altLang="ja-JP" sz="900" dirty="0"/>
          </a:p>
          <a:p>
            <a:r>
              <a:rPr lang="en-US" altLang="ja-JP" sz="900" dirty="0"/>
              <a:t>※</a:t>
            </a:r>
            <a:r>
              <a:rPr lang="ja-JP" altLang="en-US" sz="900" dirty="0"/>
              <a:t>成果目標の番号は、</a:t>
            </a:r>
            <a:r>
              <a:rPr lang="ja-JP" altLang="en-US" sz="900" dirty="0" err="1"/>
              <a:t>障がい</a:t>
            </a:r>
            <a:r>
              <a:rPr lang="ja-JP" altLang="en-US" sz="900" dirty="0"/>
              <a:t>福祉計画・障がい児福祉計画の成果目標（</a:t>
            </a:r>
            <a:r>
              <a:rPr lang="en-US" altLang="ja-JP" sz="900" dirty="0"/>
              <a:t>P53</a:t>
            </a:r>
            <a:r>
              <a:rPr lang="ja-JP" altLang="en-US" sz="900" dirty="0"/>
              <a:t>～</a:t>
            </a:r>
            <a:r>
              <a:rPr lang="en-US" altLang="ja-JP" sz="900" dirty="0"/>
              <a:t>66</a:t>
            </a:r>
            <a:r>
              <a:rPr lang="ja-JP" altLang="en-US" sz="900" dirty="0"/>
              <a:t>）に表記された番号となります。</a:t>
            </a:r>
            <a:endParaRPr kumimoji="1" lang="ja-JP" altLang="en-US" sz="900" dirty="0"/>
          </a:p>
        </p:txBody>
      </p:sp>
      <p:sp>
        <p:nvSpPr>
          <p:cNvPr id="13" name="タイトル 1"/>
          <p:cNvSpPr txBox="1">
            <a:spLocks/>
          </p:cNvSpPr>
          <p:nvPr/>
        </p:nvSpPr>
        <p:spPr>
          <a:xfrm>
            <a:off x="-1" y="0"/>
            <a:ext cx="9143997" cy="576064"/>
          </a:xfrm>
          <a:prstGeom prst="rect">
            <a:avLst/>
          </a:prstGeom>
        </p:spPr>
        <p:txBody>
          <a:bodyP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ja-JP" altLang="en-US" sz="2800" dirty="0">
                <a:latin typeface="+mj-lt"/>
                <a:ea typeface="+mj-ea"/>
                <a:cs typeface="+mj-cs"/>
              </a:rPr>
              <a:t>１．平成３０年度運営方針及び</a:t>
            </a:r>
            <a:r>
              <a:rPr kumimoji="1" lang="ja-JP" altLang="en-US" sz="2800" b="0" i="0" u="none" strike="noStrike" kern="1200" cap="none" spc="0" normalizeH="0" baseline="0" noProof="0" dirty="0">
                <a:ln>
                  <a:noFill/>
                </a:ln>
                <a:solidFill>
                  <a:schemeClr val="tx1"/>
                </a:solidFill>
                <a:effectLst/>
                <a:uLnTx/>
                <a:uFillTx/>
                <a:latin typeface="+mj-lt"/>
                <a:ea typeface="+mj-ea"/>
                <a:cs typeface="+mj-cs"/>
              </a:rPr>
              <a:t>重点項目</a:t>
            </a:r>
            <a:endParaRPr kumimoji="1" lang="ja-JP" alt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テキスト ボックス 3"/>
          <p:cNvSpPr txBox="1"/>
          <p:nvPr/>
        </p:nvSpPr>
        <p:spPr>
          <a:xfrm>
            <a:off x="109326" y="625103"/>
            <a:ext cx="8941601"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b="1" dirty="0">
                <a:solidFill>
                  <a:schemeClr val="tx1"/>
                </a:solidFill>
                <a:latin typeface="+mj-ea"/>
              </a:rPr>
              <a:t>＜運営方針＞</a:t>
            </a:r>
            <a:endParaRPr lang="en-US" altLang="ja-JP" sz="1400" b="1" dirty="0">
              <a:solidFill>
                <a:schemeClr val="tx1"/>
              </a:solidFill>
              <a:latin typeface="+mj-ea"/>
            </a:endParaRPr>
          </a:p>
          <a:p>
            <a:r>
              <a:rPr lang="ja-JP" altLang="en-US" sz="1400" b="1" dirty="0">
                <a:solidFill>
                  <a:schemeClr val="tx1"/>
                </a:solidFill>
                <a:latin typeface="+mj-ea"/>
              </a:rPr>
              <a:t>◆障害者総合支援法の趣旨に基づき運営</a:t>
            </a:r>
            <a:endParaRPr lang="en-US" altLang="ja-JP" sz="1400" b="1" dirty="0">
              <a:solidFill>
                <a:schemeClr val="tx1"/>
              </a:solidFill>
              <a:latin typeface="+mj-ea"/>
            </a:endParaRPr>
          </a:p>
          <a:p>
            <a:r>
              <a:rPr lang="ja-JP" altLang="en-US" sz="1400" b="1" dirty="0">
                <a:solidFill>
                  <a:schemeClr val="tx1"/>
                </a:solidFill>
                <a:latin typeface="+mj-ea"/>
              </a:rPr>
              <a:t>◆燕市</a:t>
            </a:r>
            <a:r>
              <a:rPr lang="ja-JP" altLang="en-US" sz="1400" b="1" dirty="0" err="1">
                <a:solidFill>
                  <a:schemeClr val="tx1"/>
                </a:solidFill>
                <a:latin typeface="+mj-ea"/>
              </a:rPr>
              <a:t>障がい</a:t>
            </a:r>
            <a:r>
              <a:rPr lang="ja-JP" altLang="en-US" sz="1400" b="1" dirty="0">
                <a:solidFill>
                  <a:schemeClr val="tx1"/>
                </a:solidFill>
                <a:latin typeface="+mj-ea"/>
              </a:rPr>
              <a:t>者基本計画・燕市障がい福祉計画・燕市障がい児福祉計画に掲げた基本目標並びに成果目標の実現を目指した運営</a:t>
            </a:r>
            <a:endParaRPr lang="en-US" altLang="ja-JP" sz="1400" b="1" dirty="0">
              <a:solidFill>
                <a:schemeClr val="tx1"/>
              </a:solidFill>
              <a:latin typeface="+mj-ea"/>
            </a:endParaRPr>
          </a:p>
        </p:txBody>
      </p:sp>
    </p:spTree>
    <p:extLst>
      <p:ext uri="{BB962C8B-B14F-4D97-AF65-F5344CB8AC3E}">
        <p14:creationId xmlns:p14="http://schemas.microsoft.com/office/powerpoint/2010/main" val="1845363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8229600" cy="634082"/>
          </a:xfrm>
        </p:spPr>
        <p:txBody>
          <a:bodyPr>
            <a:normAutofit/>
          </a:bodyPr>
          <a:lstStyle/>
          <a:p>
            <a:pPr algn="l"/>
            <a:r>
              <a:rPr lang="ja-JP" altLang="en-US" sz="2800" dirty="0"/>
              <a:t>２</a:t>
            </a:r>
            <a:r>
              <a:rPr kumimoji="1" lang="ja-JP" altLang="en-US" sz="2800" dirty="0"/>
              <a:t>．平成</a:t>
            </a:r>
            <a:r>
              <a:rPr lang="ja-JP" altLang="en-US" sz="2800" dirty="0"/>
              <a:t>３０</a:t>
            </a:r>
            <a:r>
              <a:rPr kumimoji="1" lang="ja-JP" altLang="en-US" sz="2800" dirty="0"/>
              <a:t>年度協議会取り組み状況</a:t>
            </a:r>
          </a:p>
        </p:txBody>
      </p:sp>
      <p:graphicFrame>
        <p:nvGraphicFramePr>
          <p:cNvPr id="6" name="表 5"/>
          <p:cNvGraphicFramePr>
            <a:graphicFrameLocks noGrp="1"/>
          </p:cNvGraphicFramePr>
          <p:nvPr>
            <p:extLst>
              <p:ext uri="{D42A27DB-BD31-4B8C-83A1-F6EECF244321}">
                <p14:modId xmlns:p14="http://schemas.microsoft.com/office/powerpoint/2010/main" val="1620963674"/>
              </p:ext>
            </p:extLst>
          </p:nvPr>
        </p:nvGraphicFramePr>
        <p:xfrm>
          <a:off x="190236" y="957475"/>
          <a:ext cx="4286513" cy="4954380"/>
        </p:xfrm>
        <a:graphic>
          <a:graphicData uri="http://schemas.openxmlformats.org/drawingml/2006/table">
            <a:tbl>
              <a:tblPr firstRow="1" bandRow="1">
                <a:tableStyleId>{5C22544A-7EE6-4342-B048-85BDC9FD1C3A}</a:tableStyleId>
              </a:tblPr>
              <a:tblGrid>
                <a:gridCol w="630296">
                  <a:extLst>
                    <a:ext uri="{9D8B030D-6E8A-4147-A177-3AD203B41FA5}">
                      <a16:colId xmlns:a16="http://schemas.microsoft.com/office/drawing/2014/main" val="20000"/>
                    </a:ext>
                  </a:extLst>
                </a:gridCol>
                <a:gridCol w="3656217">
                  <a:extLst>
                    <a:ext uri="{9D8B030D-6E8A-4147-A177-3AD203B41FA5}">
                      <a16:colId xmlns:a16="http://schemas.microsoft.com/office/drawing/2014/main" val="20001"/>
                    </a:ext>
                  </a:extLst>
                </a:gridCol>
              </a:tblGrid>
              <a:tr h="253969">
                <a:tc>
                  <a:txBody>
                    <a:bodyPr/>
                    <a:lstStyle/>
                    <a:p>
                      <a:pPr algn="ctr"/>
                      <a:r>
                        <a:rPr kumimoji="1" lang="ja-JP" altLang="en-US" sz="1400" b="0" dirty="0">
                          <a:solidFill>
                            <a:schemeClr val="bg1"/>
                          </a:solidFill>
                          <a:latin typeface="+mj-lt"/>
                          <a:ea typeface="+mj-ea"/>
                        </a:rPr>
                        <a:t>期日</a:t>
                      </a:r>
                    </a:p>
                  </a:txBody>
                  <a:tcPr marL="36000" marR="36000" marT="72000" marB="72000"/>
                </a:tc>
                <a:tc>
                  <a:txBody>
                    <a:bodyPr/>
                    <a:lstStyle/>
                    <a:p>
                      <a:pPr algn="ctr"/>
                      <a:r>
                        <a:rPr kumimoji="1" lang="ja-JP" altLang="en-US" sz="1400" b="0" dirty="0">
                          <a:solidFill>
                            <a:schemeClr val="bg1"/>
                          </a:solidFill>
                          <a:latin typeface="+mj-lt"/>
                          <a:ea typeface="+mj-ea"/>
                        </a:rPr>
                        <a:t>内　容</a:t>
                      </a:r>
                    </a:p>
                  </a:txBody>
                  <a:tcPr marL="36000" marR="36000" marT="72000" marB="72000"/>
                </a:tc>
                <a:extLst>
                  <a:ext uri="{0D108BD9-81ED-4DB2-BD59-A6C34878D82A}">
                    <a16:rowId xmlns:a16="http://schemas.microsoft.com/office/drawing/2014/main" val="10000"/>
                  </a:ext>
                </a:extLst>
              </a:tr>
              <a:tr h="216061">
                <a:tc>
                  <a:txBody>
                    <a:bodyPr/>
                    <a:lstStyle/>
                    <a:p>
                      <a:pPr algn="ctr"/>
                      <a:r>
                        <a:rPr kumimoji="1" lang="ja-JP" altLang="en-US" sz="1200" b="0" dirty="0">
                          <a:solidFill>
                            <a:schemeClr val="tx1"/>
                          </a:solidFill>
                          <a:latin typeface="+mj-lt"/>
                          <a:ea typeface="+mj-ea"/>
                        </a:rPr>
                        <a:t>５</a:t>
                      </a:r>
                      <a:r>
                        <a:rPr kumimoji="1" lang="en-US" altLang="ja-JP" sz="1200" b="0" dirty="0">
                          <a:solidFill>
                            <a:schemeClr val="tx1"/>
                          </a:solidFill>
                          <a:latin typeface="+mj-lt"/>
                          <a:ea typeface="+mj-ea"/>
                        </a:rPr>
                        <a:t>/</a:t>
                      </a:r>
                      <a:r>
                        <a:rPr kumimoji="1" lang="ja-JP" altLang="en-US" sz="1200" b="0" dirty="0">
                          <a:solidFill>
                            <a:schemeClr val="tx1"/>
                          </a:solidFill>
                          <a:latin typeface="+mj-lt"/>
                          <a:ea typeface="+mj-ea"/>
                        </a:rPr>
                        <a:t>１４</a:t>
                      </a: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kern="1200" dirty="0">
                          <a:solidFill>
                            <a:schemeClr val="tx1"/>
                          </a:solidFill>
                          <a:latin typeface="+mj-lt"/>
                          <a:ea typeface="+mn-ea"/>
                          <a:cs typeface="+mn-cs"/>
                        </a:rPr>
                        <a:t>《</a:t>
                      </a:r>
                      <a:r>
                        <a:rPr kumimoji="1" lang="ja-JP" altLang="en-US" sz="1200" b="0" kern="1200" dirty="0">
                          <a:solidFill>
                            <a:schemeClr val="tx1"/>
                          </a:solidFill>
                          <a:latin typeface="+mj-lt"/>
                          <a:ea typeface="+mn-ea"/>
                          <a:cs typeface="+mn-cs"/>
                        </a:rPr>
                        <a:t>第１回運営会議</a:t>
                      </a:r>
                      <a:r>
                        <a:rPr kumimoji="1" lang="en-US" altLang="ja-JP" sz="1200" b="0" kern="1200" dirty="0">
                          <a:solidFill>
                            <a:schemeClr val="tx1"/>
                          </a:solidFill>
                          <a:latin typeface="+mj-lt"/>
                          <a:ea typeface="+mn-ea"/>
                          <a:cs typeface="+mn-cs"/>
                        </a:rPr>
                        <a:t>》</a:t>
                      </a:r>
                      <a:r>
                        <a:rPr kumimoji="1" lang="ja-JP" altLang="en-US" sz="1200" b="0" kern="1200" dirty="0">
                          <a:solidFill>
                            <a:schemeClr val="tx1"/>
                          </a:solidFill>
                          <a:latin typeface="+mj-lt"/>
                          <a:ea typeface="+mn-ea"/>
                          <a:cs typeface="+mn-cs"/>
                        </a:rPr>
                        <a:t>　全体会案件協議</a:t>
                      </a:r>
                      <a:endParaRPr kumimoji="1" lang="en-US" altLang="ja-JP" sz="1200" b="0" dirty="0">
                        <a:solidFill>
                          <a:schemeClr val="tx1"/>
                        </a:solidFill>
                        <a:latin typeface="+mj-lt"/>
                        <a:ea typeface="+mj-ea"/>
                      </a:endParaRPr>
                    </a:p>
                  </a:txBody>
                  <a:tcPr marL="36000" marR="36000" marT="72000" marB="72000"/>
                </a:tc>
                <a:extLst>
                  <a:ext uri="{0D108BD9-81ED-4DB2-BD59-A6C34878D82A}">
                    <a16:rowId xmlns:a16="http://schemas.microsoft.com/office/drawing/2014/main" val="10001"/>
                  </a:ext>
                </a:extLst>
              </a:tr>
              <a:tr h="670953">
                <a:tc>
                  <a:txBody>
                    <a:bodyPr/>
                    <a:lstStyle/>
                    <a:p>
                      <a:pPr algn="ctr"/>
                      <a:r>
                        <a:rPr kumimoji="1" lang="ja-JP" altLang="en-US" sz="1200" b="0" dirty="0">
                          <a:solidFill>
                            <a:schemeClr val="tx1"/>
                          </a:solidFill>
                          <a:latin typeface="+mj-lt"/>
                          <a:ea typeface="+mj-ea"/>
                        </a:rPr>
                        <a:t>５</a:t>
                      </a:r>
                      <a:r>
                        <a:rPr kumimoji="1" lang="en-US" altLang="ja-JP" sz="1200" b="0" dirty="0">
                          <a:solidFill>
                            <a:schemeClr val="tx1"/>
                          </a:solidFill>
                          <a:latin typeface="+mj-lt"/>
                          <a:ea typeface="+mj-ea"/>
                        </a:rPr>
                        <a:t>/</a:t>
                      </a:r>
                      <a:r>
                        <a:rPr kumimoji="1" lang="ja-JP" altLang="en-US" sz="1200" b="0" dirty="0">
                          <a:solidFill>
                            <a:schemeClr val="tx1"/>
                          </a:solidFill>
                          <a:latin typeface="+mj-lt"/>
                          <a:ea typeface="+mj-ea"/>
                        </a:rPr>
                        <a:t>２８</a:t>
                      </a: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j-lt"/>
                          <a:ea typeface="+mj-ea"/>
                        </a:rPr>
                        <a:t>　</a:t>
                      </a:r>
                      <a:r>
                        <a:rPr kumimoji="1" lang="en-US" altLang="ja-JP" sz="1200" b="0" kern="1200" dirty="0">
                          <a:solidFill>
                            <a:schemeClr val="tx1"/>
                          </a:solidFill>
                          <a:latin typeface="+mj-lt"/>
                          <a:ea typeface="+mn-ea"/>
                          <a:cs typeface="+mn-cs"/>
                        </a:rPr>
                        <a:t>【</a:t>
                      </a:r>
                      <a:r>
                        <a:rPr kumimoji="1" lang="ja-JP" altLang="en-US" sz="1200" b="0" kern="1200" dirty="0">
                          <a:solidFill>
                            <a:schemeClr val="tx1"/>
                          </a:solidFill>
                          <a:latin typeface="+mj-lt"/>
                          <a:ea typeface="+mn-ea"/>
                          <a:cs typeface="+mn-cs"/>
                        </a:rPr>
                        <a:t>第１回自立支援協議会</a:t>
                      </a:r>
                      <a:r>
                        <a:rPr kumimoji="1" lang="en-US" altLang="ja-JP" sz="1200" b="0" kern="1200" dirty="0">
                          <a:solidFill>
                            <a:schemeClr val="tx1"/>
                          </a:solidFill>
                          <a:latin typeface="+mj-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j-lt"/>
                          <a:ea typeface="+mn-ea"/>
                          <a:cs typeface="+mn-cs"/>
                        </a:rPr>
                        <a:t>①協議会運営方針</a:t>
                      </a:r>
                      <a:endParaRPr kumimoji="1" lang="en-US" altLang="ja-JP" sz="1200" b="0" kern="1200" dirty="0">
                        <a:solidFill>
                          <a:schemeClr val="tx1"/>
                        </a:solidFill>
                        <a:latin typeface="+mj-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j-lt"/>
                          <a:ea typeface="+mn-ea"/>
                          <a:cs typeface="+mn-cs"/>
                        </a:rPr>
                        <a:t>②基幹センター事業実績報告</a:t>
                      </a:r>
                      <a:endParaRPr kumimoji="1" lang="en-US" altLang="ja-JP" sz="1200" b="0" kern="1200" dirty="0">
                        <a:solidFill>
                          <a:schemeClr val="tx1"/>
                        </a:solidFill>
                        <a:latin typeface="+mj-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j-lt"/>
                          <a:ea typeface="+mn-ea"/>
                          <a:cs typeface="+mn-cs"/>
                        </a:rPr>
                        <a:t>③基幹センター事業実施計画</a:t>
                      </a:r>
                      <a:endParaRPr kumimoji="1" lang="en-US" altLang="ja-JP" sz="1200" b="0" kern="1200" dirty="0">
                        <a:solidFill>
                          <a:schemeClr val="tx1"/>
                        </a:solidFill>
                        <a:latin typeface="+mj-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j-lt"/>
                          <a:ea typeface="+mn-ea"/>
                          <a:cs typeface="+mn-cs"/>
                        </a:rPr>
                        <a:t>④調達方針</a:t>
                      </a:r>
                      <a:endParaRPr kumimoji="1" lang="en-US" altLang="ja-JP" sz="1200" b="0" dirty="0">
                        <a:solidFill>
                          <a:schemeClr val="tx1"/>
                        </a:solidFill>
                        <a:latin typeface="+mj-lt"/>
                        <a:ea typeface="+mj-ea"/>
                      </a:endParaRPr>
                    </a:p>
                  </a:txBody>
                  <a:tcPr marL="36000" marR="36000" marT="72000" marB="72000"/>
                </a:tc>
                <a:extLst>
                  <a:ext uri="{0D108BD9-81ED-4DB2-BD59-A6C34878D82A}">
                    <a16:rowId xmlns:a16="http://schemas.microsoft.com/office/drawing/2014/main" val="10002"/>
                  </a:ext>
                </a:extLst>
              </a:tr>
              <a:tr h="216061">
                <a:tc>
                  <a:txBody>
                    <a:bodyPr/>
                    <a:lstStyle/>
                    <a:p>
                      <a:pPr algn="ctr"/>
                      <a:r>
                        <a:rPr kumimoji="1" lang="ja-JP" altLang="en-US" sz="1200" b="0" dirty="0">
                          <a:solidFill>
                            <a:schemeClr val="tx1"/>
                          </a:solidFill>
                          <a:latin typeface="+mj-lt"/>
                          <a:ea typeface="+mj-ea"/>
                        </a:rPr>
                        <a:t>７</a:t>
                      </a:r>
                      <a:r>
                        <a:rPr kumimoji="1" lang="en-US" altLang="ja-JP" sz="1200" b="0" dirty="0">
                          <a:solidFill>
                            <a:schemeClr val="tx1"/>
                          </a:solidFill>
                          <a:latin typeface="+mj-lt"/>
                          <a:ea typeface="+mj-ea"/>
                        </a:rPr>
                        <a:t>/</a:t>
                      </a:r>
                      <a:r>
                        <a:rPr kumimoji="1" lang="ja-JP" altLang="en-US" sz="1200" b="0" dirty="0">
                          <a:solidFill>
                            <a:schemeClr val="tx1"/>
                          </a:solidFill>
                          <a:latin typeface="+mj-lt"/>
                          <a:ea typeface="+mj-ea"/>
                        </a:rPr>
                        <a:t>３０</a:t>
                      </a:r>
                    </a:p>
                  </a:txBody>
                  <a:tcPr marL="36000" marR="36000" marT="72000" marB="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kern="1200" dirty="0">
                          <a:solidFill>
                            <a:schemeClr val="tx1"/>
                          </a:solidFill>
                          <a:latin typeface="+mj-lt"/>
                          <a:ea typeface="+mn-ea"/>
                          <a:cs typeface="+mn-cs"/>
                        </a:rPr>
                        <a:t>《</a:t>
                      </a:r>
                      <a:r>
                        <a:rPr kumimoji="1" lang="ja-JP" altLang="en-US" sz="1200" b="0" kern="1200" dirty="0">
                          <a:solidFill>
                            <a:schemeClr val="tx1"/>
                          </a:solidFill>
                          <a:latin typeface="+mj-lt"/>
                          <a:ea typeface="+mn-ea"/>
                          <a:cs typeface="+mn-cs"/>
                        </a:rPr>
                        <a:t>第２回運営会議</a:t>
                      </a:r>
                      <a:r>
                        <a:rPr kumimoji="1" lang="en-US" altLang="ja-JP" sz="1200" b="0" kern="1200" dirty="0">
                          <a:solidFill>
                            <a:schemeClr val="tx1"/>
                          </a:solidFill>
                          <a:latin typeface="+mj-lt"/>
                          <a:ea typeface="+mn-ea"/>
                          <a:cs typeface="+mn-cs"/>
                        </a:rPr>
                        <a:t>》</a:t>
                      </a:r>
                      <a:r>
                        <a:rPr kumimoji="1" lang="ja-JP" altLang="en-US" sz="1200" b="0" kern="1200" dirty="0">
                          <a:solidFill>
                            <a:schemeClr val="tx1"/>
                          </a:solidFill>
                          <a:latin typeface="+mn-lt"/>
                          <a:ea typeface="+mn-ea"/>
                          <a:cs typeface="+mn-cs"/>
                        </a:rPr>
                        <a:t>　全体会案件協議</a:t>
                      </a:r>
                      <a:endParaRPr kumimoji="1" lang="ja-JP" altLang="en-US" sz="1200" b="0" kern="1200" dirty="0">
                        <a:solidFill>
                          <a:schemeClr val="tx1"/>
                        </a:solidFill>
                        <a:latin typeface="+mj-lt"/>
                        <a:ea typeface="+mn-ea"/>
                        <a:cs typeface="+mn-cs"/>
                      </a:endParaRPr>
                    </a:p>
                  </a:txBody>
                  <a:tcPr marL="36000" marR="36000" marT="72000" marB="72000"/>
                </a:tc>
                <a:extLst>
                  <a:ext uri="{0D108BD9-81ED-4DB2-BD59-A6C34878D82A}">
                    <a16:rowId xmlns:a16="http://schemas.microsoft.com/office/drawing/2014/main" val="315116784"/>
                  </a:ext>
                </a:extLst>
              </a:tr>
              <a:tr h="670953">
                <a:tc>
                  <a:txBody>
                    <a:bodyPr/>
                    <a:lstStyle/>
                    <a:p>
                      <a:pPr algn="ctr"/>
                      <a:r>
                        <a:rPr kumimoji="1" lang="ja-JP" altLang="en-US" sz="1200" b="0" dirty="0">
                          <a:solidFill>
                            <a:schemeClr val="tx1"/>
                          </a:solidFill>
                          <a:latin typeface="+mj-lt"/>
                          <a:ea typeface="+mj-ea"/>
                        </a:rPr>
                        <a:t>８</a:t>
                      </a:r>
                      <a:r>
                        <a:rPr kumimoji="1" lang="en-US" altLang="ja-JP" sz="1200" b="0" dirty="0">
                          <a:solidFill>
                            <a:schemeClr val="tx1"/>
                          </a:solidFill>
                          <a:latin typeface="+mj-lt"/>
                          <a:ea typeface="+mj-ea"/>
                        </a:rPr>
                        <a:t>/</a:t>
                      </a:r>
                      <a:r>
                        <a:rPr kumimoji="1" lang="ja-JP" altLang="en-US" sz="1200" b="0" dirty="0">
                          <a:solidFill>
                            <a:schemeClr val="tx1"/>
                          </a:solidFill>
                          <a:latin typeface="+mj-lt"/>
                          <a:ea typeface="+mj-ea"/>
                        </a:rPr>
                        <a:t>１０</a:t>
                      </a:r>
                    </a:p>
                  </a:txBody>
                  <a:tcPr marL="36000" marR="36000" marT="72000" marB="72000"/>
                </a:tc>
                <a:tc>
                  <a:txBody>
                    <a:bodyPr/>
                    <a:lstStyle/>
                    <a:p>
                      <a:r>
                        <a:rPr kumimoji="1" lang="en-US" altLang="ja-JP" sz="1200" b="0" dirty="0">
                          <a:solidFill>
                            <a:schemeClr val="tx1"/>
                          </a:solidFill>
                          <a:latin typeface="+mj-lt"/>
                          <a:ea typeface="+mj-ea"/>
                        </a:rPr>
                        <a:t>【</a:t>
                      </a:r>
                      <a:r>
                        <a:rPr kumimoji="1" lang="ja-JP" altLang="en-US" sz="1200" b="0" dirty="0">
                          <a:solidFill>
                            <a:schemeClr val="tx1"/>
                          </a:solidFill>
                          <a:latin typeface="+mj-lt"/>
                          <a:ea typeface="+mj-ea"/>
                        </a:rPr>
                        <a:t>第２回自立支援協議会</a:t>
                      </a:r>
                      <a:r>
                        <a:rPr kumimoji="1" lang="en-US" altLang="ja-JP" sz="1200" b="0" dirty="0">
                          <a:solidFill>
                            <a:schemeClr val="tx1"/>
                          </a:solidFill>
                          <a:latin typeface="+mj-lt"/>
                          <a:ea typeface="+mj-ea"/>
                        </a:rPr>
                        <a:t>】</a:t>
                      </a:r>
                      <a:endParaRPr kumimoji="1" lang="ja-JP" altLang="en-US" sz="1200" b="0" i="0" u="none" strike="noStrike" kern="1200" baseline="0" dirty="0">
                        <a:solidFill>
                          <a:schemeClr val="dk1"/>
                        </a:solidFill>
                        <a:latin typeface="+mj-lt"/>
                        <a:ea typeface="+mn-ea"/>
                        <a:cs typeface="+mn-cs"/>
                      </a:endParaRPr>
                    </a:p>
                    <a:p>
                      <a:r>
                        <a:rPr kumimoji="1" lang="ja-JP" altLang="en-US" sz="1200" b="0" i="0" u="none" strike="noStrike" kern="1200" baseline="0" dirty="0">
                          <a:solidFill>
                            <a:schemeClr val="dk1"/>
                          </a:solidFill>
                          <a:latin typeface="+mj-lt"/>
                          <a:ea typeface="+mn-ea"/>
                          <a:cs typeface="+mn-cs"/>
                        </a:rPr>
                        <a:t>①燕市</a:t>
                      </a:r>
                      <a:r>
                        <a:rPr kumimoji="1" lang="ja-JP" altLang="en-US" sz="1200" b="0" i="0" u="none" strike="noStrike" kern="1200" baseline="0" dirty="0" err="1">
                          <a:solidFill>
                            <a:schemeClr val="dk1"/>
                          </a:solidFill>
                          <a:latin typeface="+mj-lt"/>
                          <a:ea typeface="+mn-ea"/>
                          <a:cs typeface="+mn-cs"/>
                        </a:rPr>
                        <a:t>障がい</a:t>
                      </a:r>
                      <a:r>
                        <a:rPr kumimoji="1" lang="ja-JP" altLang="en-US" sz="1200" b="0" i="0" u="none" strike="noStrike" kern="1200" baseline="0" dirty="0">
                          <a:solidFill>
                            <a:schemeClr val="dk1"/>
                          </a:solidFill>
                          <a:latin typeface="+mj-lt"/>
                          <a:ea typeface="+mn-ea"/>
                          <a:cs typeface="+mn-cs"/>
                        </a:rPr>
                        <a:t>者基本計画・第</a:t>
                      </a:r>
                      <a:r>
                        <a:rPr kumimoji="1" lang="en-US" altLang="ja-JP" sz="1200" b="0" i="0" u="none" strike="noStrike" kern="1200" baseline="0" dirty="0">
                          <a:solidFill>
                            <a:schemeClr val="dk1"/>
                          </a:solidFill>
                          <a:latin typeface="+mj-lt"/>
                          <a:ea typeface="+mn-ea"/>
                          <a:cs typeface="+mn-cs"/>
                        </a:rPr>
                        <a:t>4</a:t>
                      </a:r>
                      <a:r>
                        <a:rPr kumimoji="1" lang="ja-JP" altLang="en-US" sz="1200" b="0" i="0" u="none" strike="noStrike" kern="1200" baseline="0" dirty="0">
                          <a:solidFill>
                            <a:schemeClr val="dk1"/>
                          </a:solidFill>
                          <a:latin typeface="+mj-lt"/>
                          <a:ea typeface="+mn-ea"/>
                          <a:cs typeface="+mn-cs"/>
                        </a:rPr>
                        <a:t>期燕市</a:t>
                      </a:r>
                      <a:r>
                        <a:rPr kumimoji="1" lang="ja-JP" altLang="en-US" sz="1200" b="0" i="0" u="none" strike="noStrike" kern="1200" baseline="0" dirty="0" err="1">
                          <a:solidFill>
                            <a:schemeClr val="dk1"/>
                          </a:solidFill>
                          <a:latin typeface="+mj-lt"/>
                          <a:ea typeface="+mn-ea"/>
                          <a:cs typeface="+mn-cs"/>
                        </a:rPr>
                        <a:t>障がい</a:t>
                      </a:r>
                      <a:r>
                        <a:rPr kumimoji="1" lang="ja-JP" altLang="en-US" sz="1200" b="0" i="0" u="none" strike="noStrike" kern="1200" baseline="0" dirty="0">
                          <a:solidFill>
                            <a:schemeClr val="dk1"/>
                          </a:solidFill>
                          <a:latin typeface="+mj-lt"/>
                          <a:ea typeface="+mn-ea"/>
                          <a:cs typeface="+mn-cs"/>
                        </a:rPr>
                        <a:t>福祉計画実績報告</a:t>
                      </a:r>
                    </a:p>
                    <a:p>
                      <a:r>
                        <a:rPr kumimoji="1" lang="ja-JP" altLang="en-US" sz="1200" b="0" i="0" u="none" strike="noStrike" kern="1200" baseline="0" dirty="0">
                          <a:solidFill>
                            <a:schemeClr val="dk1"/>
                          </a:solidFill>
                          <a:latin typeface="+mj-lt"/>
                          <a:ea typeface="+mn-ea"/>
                          <a:cs typeface="+mn-cs"/>
                        </a:rPr>
                        <a:t>②ヘルプカードの導入 </a:t>
                      </a:r>
                    </a:p>
                    <a:p>
                      <a:r>
                        <a:rPr kumimoji="1" lang="ja-JP" altLang="en-US" sz="1200" b="0" i="0" u="none" strike="noStrike" kern="1200" baseline="0" dirty="0">
                          <a:solidFill>
                            <a:schemeClr val="dk1"/>
                          </a:solidFill>
                          <a:latin typeface="+mj-lt"/>
                          <a:ea typeface="+mn-ea"/>
                          <a:cs typeface="+mn-cs"/>
                        </a:rPr>
                        <a:t>③療育支援専門部会の進捗</a:t>
                      </a:r>
                    </a:p>
                    <a:p>
                      <a:r>
                        <a:rPr kumimoji="1" lang="ja-JP" altLang="en-US" sz="1200" b="0" i="0" u="none" strike="noStrike" kern="1200" baseline="0" dirty="0">
                          <a:solidFill>
                            <a:schemeClr val="dk1"/>
                          </a:solidFill>
                          <a:latin typeface="+mj-lt"/>
                          <a:ea typeface="+mn-ea"/>
                          <a:cs typeface="+mn-cs"/>
                        </a:rPr>
                        <a:t>④</a:t>
                      </a:r>
                      <a:r>
                        <a:rPr kumimoji="1" lang="ja-JP" altLang="en-US" sz="1200" b="0" i="0" u="none" strike="noStrike" kern="1200" baseline="0" dirty="0" err="1">
                          <a:solidFill>
                            <a:schemeClr val="dk1"/>
                          </a:solidFill>
                          <a:latin typeface="+mj-lt"/>
                          <a:ea typeface="+mn-ea"/>
                          <a:cs typeface="+mn-cs"/>
                        </a:rPr>
                        <a:t>障がい</a:t>
                      </a:r>
                      <a:r>
                        <a:rPr kumimoji="1" lang="ja-JP" altLang="en-US" sz="1200" b="0" i="0" u="none" strike="noStrike" kern="1200" baseline="0" dirty="0">
                          <a:solidFill>
                            <a:schemeClr val="dk1"/>
                          </a:solidFill>
                          <a:latin typeface="+mj-lt"/>
                          <a:ea typeface="+mn-ea"/>
                          <a:cs typeface="+mn-cs"/>
                        </a:rPr>
                        <a:t>者雇用の周知促進</a:t>
                      </a:r>
                    </a:p>
                  </a:txBody>
                  <a:tcPr marL="36000" marR="36000" marT="72000" marB="72000"/>
                </a:tc>
                <a:extLst>
                  <a:ext uri="{0D108BD9-81ED-4DB2-BD59-A6C34878D82A}">
                    <a16:rowId xmlns:a16="http://schemas.microsoft.com/office/drawing/2014/main" val="10003"/>
                  </a:ext>
                </a:extLst>
              </a:tr>
              <a:tr h="216061">
                <a:tc>
                  <a:txBody>
                    <a:bodyPr/>
                    <a:lstStyle/>
                    <a:p>
                      <a:pPr algn="ctr"/>
                      <a:r>
                        <a:rPr kumimoji="1" lang="ja-JP" altLang="en-US" sz="1200" b="0" dirty="0">
                          <a:solidFill>
                            <a:schemeClr val="tx1"/>
                          </a:solidFill>
                          <a:latin typeface="+mj-lt"/>
                          <a:ea typeface="+mj-ea"/>
                        </a:rPr>
                        <a:t>１１</a:t>
                      </a:r>
                      <a:r>
                        <a:rPr kumimoji="1" lang="en-US" altLang="ja-JP" sz="1200" b="0" dirty="0">
                          <a:solidFill>
                            <a:schemeClr val="tx1"/>
                          </a:solidFill>
                          <a:latin typeface="+mj-lt"/>
                          <a:ea typeface="+mj-ea"/>
                        </a:rPr>
                        <a:t>/</a:t>
                      </a:r>
                      <a:r>
                        <a:rPr kumimoji="1" lang="ja-JP" altLang="en-US" sz="1200" b="0" dirty="0">
                          <a:solidFill>
                            <a:schemeClr val="tx1"/>
                          </a:solidFill>
                          <a:latin typeface="+mj-lt"/>
                          <a:ea typeface="+mj-ea"/>
                        </a:rPr>
                        <a:t>８</a:t>
                      </a:r>
                      <a:endParaRPr kumimoji="1" lang="en-US" altLang="ja-JP" sz="1200" b="0" dirty="0">
                        <a:solidFill>
                          <a:schemeClr val="tx1"/>
                        </a:solidFill>
                        <a:latin typeface="+mj-lt"/>
                        <a:ea typeface="+mj-ea"/>
                      </a:endParaRPr>
                    </a:p>
                  </a:txBody>
                  <a:tcPr marL="36000" marR="36000" marT="72000" marB="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kern="1200" dirty="0">
                          <a:solidFill>
                            <a:schemeClr val="tx1"/>
                          </a:solidFill>
                          <a:latin typeface="+mj-lt"/>
                          <a:ea typeface="+mn-ea"/>
                          <a:cs typeface="+mn-cs"/>
                        </a:rPr>
                        <a:t>《</a:t>
                      </a:r>
                      <a:r>
                        <a:rPr kumimoji="1" lang="ja-JP" altLang="en-US" sz="1200" b="0" kern="1200" dirty="0">
                          <a:solidFill>
                            <a:schemeClr val="tx1"/>
                          </a:solidFill>
                          <a:latin typeface="+mj-lt"/>
                          <a:ea typeface="+mn-ea"/>
                          <a:cs typeface="+mn-cs"/>
                        </a:rPr>
                        <a:t>第３回運営会議</a:t>
                      </a:r>
                      <a:r>
                        <a:rPr kumimoji="1" lang="en-US" altLang="ja-JP" sz="1200" b="0" kern="1200" dirty="0">
                          <a:solidFill>
                            <a:schemeClr val="tx1"/>
                          </a:solidFill>
                          <a:latin typeface="+mj-lt"/>
                          <a:ea typeface="+mn-ea"/>
                          <a:cs typeface="+mn-cs"/>
                        </a:rPr>
                        <a:t>》</a:t>
                      </a:r>
                      <a:r>
                        <a:rPr kumimoji="1" lang="ja-JP" altLang="en-US" sz="1200" b="0" kern="1200" dirty="0">
                          <a:solidFill>
                            <a:schemeClr val="tx1"/>
                          </a:solidFill>
                          <a:latin typeface="+mj-lt"/>
                          <a:ea typeface="+mn-ea"/>
                          <a:cs typeface="+mn-cs"/>
                        </a:rPr>
                        <a:t>　全体会案件協議</a:t>
                      </a:r>
                      <a:endParaRPr kumimoji="1" lang="en-US" altLang="ja-JP" sz="1200" b="0" kern="1200" dirty="0">
                        <a:solidFill>
                          <a:schemeClr val="tx1"/>
                        </a:solidFill>
                        <a:latin typeface="+mj-lt"/>
                        <a:ea typeface="+mn-ea"/>
                        <a:cs typeface="+mn-cs"/>
                      </a:endParaRPr>
                    </a:p>
                  </a:txBody>
                  <a:tcPr marL="36000" marR="36000" marT="72000" marB="72000"/>
                </a:tc>
                <a:extLst>
                  <a:ext uri="{0D108BD9-81ED-4DB2-BD59-A6C34878D82A}">
                    <a16:rowId xmlns:a16="http://schemas.microsoft.com/office/drawing/2014/main" val="10004"/>
                  </a:ext>
                </a:extLst>
              </a:tr>
              <a:tr h="467473">
                <a:tc>
                  <a:txBody>
                    <a:bodyPr/>
                    <a:lstStyle/>
                    <a:p>
                      <a:pPr algn="ctr"/>
                      <a:r>
                        <a:rPr kumimoji="1" lang="ja-JP" altLang="en-US" sz="1200" b="0" dirty="0">
                          <a:solidFill>
                            <a:schemeClr val="tx1"/>
                          </a:solidFill>
                          <a:latin typeface="+mj-lt"/>
                          <a:ea typeface="+mj-ea"/>
                        </a:rPr>
                        <a:t>１１</a:t>
                      </a:r>
                      <a:r>
                        <a:rPr kumimoji="1" lang="en-US" altLang="ja-JP" sz="1200" b="0" dirty="0">
                          <a:solidFill>
                            <a:schemeClr val="tx1"/>
                          </a:solidFill>
                          <a:latin typeface="+mj-lt"/>
                          <a:ea typeface="+mj-ea"/>
                        </a:rPr>
                        <a:t>/</a:t>
                      </a:r>
                      <a:r>
                        <a:rPr kumimoji="1" lang="ja-JP" altLang="en-US" sz="1200" b="0" dirty="0">
                          <a:solidFill>
                            <a:schemeClr val="tx1"/>
                          </a:solidFill>
                          <a:latin typeface="+mj-lt"/>
                          <a:ea typeface="+mj-ea"/>
                        </a:rPr>
                        <a:t>１４</a:t>
                      </a:r>
                      <a:endParaRPr kumimoji="1" lang="en-US" altLang="ja-JP" sz="1200" b="0" dirty="0">
                        <a:solidFill>
                          <a:schemeClr val="tx1"/>
                        </a:solidFill>
                        <a:latin typeface="+mj-lt"/>
                        <a:ea typeface="+mj-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j-lt"/>
                          <a:ea typeface="+mj-ea"/>
                        </a:rPr>
                        <a:t>【</a:t>
                      </a:r>
                      <a:r>
                        <a:rPr kumimoji="1" lang="ja-JP" altLang="en-US" sz="1200" b="0" dirty="0">
                          <a:solidFill>
                            <a:schemeClr val="tx1"/>
                          </a:solidFill>
                          <a:latin typeface="+mj-lt"/>
                          <a:ea typeface="+mj-ea"/>
                        </a:rPr>
                        <a:t>第３回自立支援協議会</a:t>
                      </a:r>
                      <a:r>
                        <a:rPr kumimoji="1" lang="en-US" altLang="ja-JP" sz="1200" b="0" dirty="0">
                          <a:solidFill>
                            <a:schemeClr val="tx1"/>
                          </a:solidFill>
                          <a:latin typeface="+mj-lt"/>
                          <a:ea typeface="+mj-ea"/>
                        </a:rPr>
                        <a:t>】</a:t>
                      </a:r>
                    </a:p>
                    <a:p>
                      <a:r>
                        <a:rPr kumimoji="1" lang="ja-JP" altLang="en-US" sz="1050" b="0" dirty="0">
                          <a:solidFill>
                            <a:schemeClr val="tx1"/>
                          </a:solidFill>
                          <a:latin typeface="+mj-lt"/>
                          <a:ea typeface="+mj-ea"/>
                        </a:rPr>
                        <a:t>①</a:t>
                      </a:r>
                      <a:r>
                        <a:rPr kumimoji="1" lang="ja-JP" altLang="en-US" sz="1050" b="0" i="0" u="none" strike="noStrike" kern="1200" baseline="0" dirty="0">
                          <a:solidFill>
                            <a:schemeClr val="dk1"/>
                          </a:solidFill>
                          <a:latin typeface="+mj-lt"/>
                          <a:ea typeface="+mn-ea"/>
                          <a:cs typeface="+mn-cs"/>
                        </a:rPr>
                        <a:t>療育支援専門部会の進捗</a:t>
                      </a:r>
                    </a:p>
                    <a:p>
                      <a:r>
                        <a:rPr kumimoji="1" lang="ja-JP" altLang="en-US" sz="1050" b="0" i="0" u="none" strike="noStrike" kern="1200" baseline="0" dirty="0">
                          <a:solidFill>
                            <a:schemeClr val="dk1"/>
                          </a:solidFill>
                          <a:latin typeface="+mj-lt"/>
                          <a:ea typeface="+mn-ea"/>
                          <a:cs typeface="+mn-cs"/>
                        </a:rPr>
                        <a:t>②農福連携促進事業（施設外就労農業体験事業）の進捗 </a:t>
                      </a:r>
                    </a:p>
                    <a:p>
                      <a:r>
                        <a:rPr kumimoji="1" lang="ja-JP" altLang="en-US" sz="1050" b="0" i="0" u="none" strike="noStrike" kern="1200" baseline="0" dirty="0">
                          <a:solidFill>
                            <a:schemeClr val="dk1"/>
                          </a:solidFill>
                          <a:latin typeface="+mj-lt"/>
                          <a:ea typeface="+mn-ea"/>
                          <a:cs typeface="+mn-cs"/>
                        </a:rPr>
                        <a:t>③ヘルプカード</a:t>
                      </a:r>
                    </a:p>
                  </a:txBody>
                  <a:tcPr marL="36000" marR="36000" marT="72000" marB="72000"/>
                </a:tc>
                <a:extLst>
                  <a:ext uri="{0D108BD9-81ED-4DB2-BD59-A6C34878D82A}">
                    <a16:rowId xmlns:a16="http://schemas.microsoft.com/office/drawing/2014/main" val="10005"/>
                  </a:ext>
                </a:extLst>
              </a:tr>
              <a:tr h="216061">
                <a:tc>
                  <a:txBody>
                    <a:bodyPr/>
                    <a:lstStyle/>
                    <a:p>
                      <a:pPr algn="ctr"/>
                      <a:r>
                        <a:rPr kumimoji="1" lang="ja-JP" altLang="en-US" sz="1200" b="0" dirty="0">
                          <a:solidFill>
                            <a:schemeClr val="tx1"/>
                          </a:solidFill>
                          <a:latin typeface="+mj-lt"/>
                          <a:ea typeface="+mj-ea"/>
                        </a:rPr>
                        <a:t>３</a:t>
                      </a:r>
                      <a:r>
                        <a:rPr kumimoji="1" lang="en-US" altLang="ja-JP" sz="1200" b="0" dirty="0">
                          <a:solidFill>
                            <a:schemeClr val="tx1"/>
                          </a:solidFill>
                          <a:latin typeface="+mj-lt"/>
                          <a:ea typeface="+mj-ea"/>
                        </a:rPr>
                        <a:t>/</a:t>
                      </a:r>
                      <a:r>
                        <a:rPr kumimoji="1" lang="ja-JP" altLang="en-US" sz="1200" b="0" dirty="0">
                          <a:solidFill>
                            <a:schemeClr val="tx1"/>
                          </a:solidFill>
                          <a:latin typeface="+mj-lt"/>
                          <a:ea typeface="+mj-ea"/>
                        </a:rPr>
                        <a:t>２５</a:t>
                      </a:r>
                    </a:p>
                  </a:txBody>
                  <a:tcPr marL="36000" marR="36000" marT="72000" marB="72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j-lt"/>
                          <a:ea typeface="+mj-ea"/>
                        </a:rPr>
                        <a:t>《</a:t>
                      </a:r>
                      <a:r>
                        <a:rPr kumimoji="1" lang="ja-JP" altLang="en-US" sz="1200" b="0" dirty="0">
                          <a:solidFill>
                            <a:schemeClr val="tx1"/>
                          </a:solidFill>
                          <a:latin typeface="+mj-lt"/>
                          <a:ea typeface="+mj-ea"/>
                        </a:rPr>
                        <a:t>第４回運営会議</a:t>
                      </a:r>
                      <a:r>
                        <a:rPr kumimoji="1" lang="en-US" altLang="ja-JP" sz="1200" b="0" dirty="0">
                          <a:solidFill>
                            <a:schemeClr val="tx1"/>
                          </a:solidFill>
                          <a:latin typeface="+mj-lt"/>
                          <a:ea typeface="+mj-ea"/>
                        </a:rPr>
                        <a:t>》</a:t>
                      </a:r>
                      <a:r>
                        <a:rPr kumimoji="1" lang="ja-JP" altLang="en-US" sz="1200" b="0" dirty="0">
                          <a:solidFill>
                            <a:schemeClr val="tx1"/>
                          </a:solidFill>
                          <a:latin typeface="+mj-lt"/>
                          <a:ea typeface="+mj-ea"/>
                        </a:rPr>
                        <a:t>　</a:t>
                      </a:r>
                      <a:endParaRPr kumimoji="1" lang="en-US" altLang="ja-JP" sz="1200" b="0" dirty="0">
                        <a:solidFill>
                          <a:schemeClr val="tx1"/>
                        </a:solidFill>
                        <a:latin typeface="+mj-lt"/>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j-lt"/>
                          <a:ea typeface="+mj-ea"/>
                        </a:rPr>
                        <a:t>①運営方針（案）</a:t>
                      </a:r>
                    </a:p>
                  </a:txBody>
                  <a:tcPr marL="36000" marR="36000" marT="72000" marB="72000"/>
                </a:tc>
                <a:extLst>
                  <a:ext uri="{0D108BD9-81ED-4DB2-BD59-A6C34878D82A}">
                    <a16:rowId xmlns:a16="http://schemas.microsoft.com/office/drawing/2014/main" val="10006"/>
                  </a:ext>
                </a:extLst>
              </a:tr>
            </a:tbl>
          </a:graphicData>
        </a:graphic>
      </p:graphicFrame>
      <p:cxnSp>
        <p:nvCxnSpPr>
          <p:cNvPr id="8" name="直線コネクタ 7"/>
          <p:cNvCxnSpPr/>
          <p:nvPr/>
        </p:nvCxnSpPr>
        <p:spPr>
          <a:xfrm>
            <a:off x="-8347" y="539417"/>
            <a:ext cx="9143997"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9" name="タイトル 4"/>
          <p:cNvSpPr txBox="1">
            <a:spLocks/>
          </p:cNvSpPr>
          <p:nvPr/>
        </p:nvSpPr>
        <p:spPr>
          <a:xfrm>
            <a:off x="0" y="539417"/>
            <a:ext cx="5010411" cy="418058"/>
          </a:xfrm>
          <a:prstGeom prst="rect">
            <a:avLst/>
          </a:prstGeom>
        </p:spPr>
        <p:txBody>
          <a:bodyPr vert="horz" lIns="91440" tIns="45720" rIns="91440" bIns="45720" rtlCol="0" anchor="ctr">
            <a:normAutofit/>
          </a:bodyPr>
          <a:lstStyle/>
          <a:p>
            <a:pPr lvl="0" algn="ctr" defTabSz="914400">
              <a:spcBef>
                <a:spcPct val="0"/>
              </a:spcBef>
            </a:pPr>
            <a:r>
              <a:rPr kumimoji="1" lang="en-US" altLang="ja-JP" sz="2000" b="0" i="0" u="none" strike="noStrike" kern="1200" cap="none" spc="0" normalizeH="0" baseline="0" noProof="0" dirty="0">
                <a:ln>
                  <a:noFill/>
                </a:ln>
                <a:solidFill>
                  <a:schemeClr val="tx1"/>
                </a:solidFill>
                <a:effectLst/>
                <a:uLnTx/>
                <a:uFillTx/>
                <a:latin typeface="+mj-lt"/>
                <a:ea typeface="+mj-ea"/>
                <a:cs typeface="+mj-cs"/>
              </a:rPr>
              <a:t>【</a:t>
            </a:r>
            <a:r>
              <a:rPr kumimoji="1" lang="ja-JP" altLang="en-US" sz="2000" b="0" i="0" u="none" strike="noStrike" kern="1200" cap="none" spc="0" normalizeH="0" baseline="0" noProof="0" dirty="0">
                <a:ln>
                  <a:noFill/>
                </a:ln>
                <a:solidFill>
                  <a:schemeClr val="tx1"/>
                </a:solidFill>
                <a:effectLst/>
                <a:uLnTx/>
                <a:uFillTx/>
                <a:latin typeface="+mj-lt"/>
                <a:ea typeface="+mj-ea"/>
                <a:cs typeface="+mj-cs"/>
              </a:rPr>
              <a:t>自立支援協議会</a:t>
            </a:r>
            <a:r>
              <a:rPr lang="ja-JP" altLang="en-US" sz="1600" dirty="0"/>
              <a:t>（全体会・運営会議） </a:t>
            </a:r>
            <a:r>
              <a:rPr lang="en-US" altLang="ja-JP" sz="2000" dirty="0"/>
              <a:t>】</a:t>
            </a:r>
            <a:endParaRPr kumimoji="1" lang="ja-JP" altLang="en-US" sz="20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11" name="表 10"/>
          <p:cNvGraphicFramePr>
            <a:graphicFrameLocks noGrp="1"/>
          </p:cNvGraphicFramePr>
          <p:nvPr>
            <p:extLst>
              <p:ext uri="{D42A27DB-BD31-4B8C-83A1-F6EECF244321}">
                <p14:modId xmlns:p14="http://schemas.microsoft.com/office/powerpoint/2010/main" val="3778710900"/>
              </p:ext>
            </p:extLst>
          </p:nvPr>
        </p:nvGraphicFramePr>
        <p:xfrm>
          <a:off x="4753626" y="957476"/>
          <a:ext cx="4286513" cy="3877202"/>
        </p:xfrm>
        <a:graphic>
          <a:graphicData uri="http://schemas.openxmlformats.org/drawingml/2006/table">
            <a:tbl>
              <a:tblPr firstRow="1" bandRow="1">
                <a:tableStyleId>{5C22544A-7EE6-4342-B048-85BDC9FD1C3A}</a:tableStyleId>
              </a:tblPr>
              <a:tblGrid>
                <a:gridCol w="630296">
                  <a:extLst>
                    <a:ext uri="{9D8B030D-6E8A-4147-A177-3AD203B41FA5}">
                      <a16:colId xmlns:a16="http://schemas.microsoft.com/office/drawing/2014/main" val="20000"/>
                    </a:ext>
                  </a:extLst>
                </a:gridCol>
                <a:gridCol w="3656217">
                  <a:extLst>
                    <a:ext uri="{9D8B030D-6E8A-4147-A177-3AD203B41FA5}">
                      <a16:colId xmlns:a16="http://schemas.microsoft.com/office/drawing/2014/main" val="20001"/>
                    </a:ext>
                  </a:extLst>
                </a:gridCol>
              </a:tblGrid>
              <a:tr h="314499">
                <a:tc>
                  <a:txBody>
                    <a:bodyPr/>
                    <a:lstStyle/>
                    <a:p>
                      <a:pPr algn="ctr"/>
                      <a:r>
                        <a:rPr kumimoji="1" lang="ja-JP" altLang="en-US" sz="1400" b="0" dirty="0">
                          <a:solidFill>
                            <a:schemeClr val="bg1"/>
                          </a:solidFill>
                          <a:latin typeface="+mj-lt"/>
                          <a:ea typeface="+mn-ea"/>
                        </a:rPr>
                        <a:t>期日</a:t>
                      </a:r>
                    </a:p>
                  </a:txBody>
                  <a:tcPr marL="36000" marR="36000" marT="72000" marB="72000"/>
                </a:tc>
                <a:tc>
                  <a:txBody>
                    <a:bodyPr/>
                    <a:lstStyle/>
                    <a:p>
                      <a:pPr algn="ctr"/>
                      <a:r>
                        <a:rPr kumimoji="1" lang="ja-JP" altLang="en-US" sz="1400" b="0" dirty="0">
                          <a:solidFill>
                            <a:schemeClr val="bg1"/>
                          </a:solidFill>
                          <a:latin typeface="+mj-lt"/>
                          <a:ea typeface="+mn-ea"/>
                        </a:rPr>
                        <a:t>取り組み内容</a:t>
                      </a:r>
                    </a:p>
                  </a:txBody>
                  <a:tcPr marL="36000" marR="36000" marT="72000" marB="72000"/>
                </a:tc>
                <a:extLst>
                  <a:ext uri="{0D108BD9-81ED-4DB2-BD59-A6C34878D82A}">
                    <a16:rowId xmlns:a16="http://schemas.microsoft.com/office/drawing/2014/main" val="10000"/>
                  </a:ext>
                </a:extLst>
              </a:tr>
              <a:tr h="885025">
                <a:tc>
                  <a:txBody>
                    <a:bodyPr/>
                    <a:lstStyle/>
                    <a:p>
                      <a:pPr algn="ctr"/>
                      <a:r>
                        <a:rPr kumimoji="1" lang="ja-JP" altLang="en-US" sz="1200" b="0" dirty="0">
                          <a:solidFill>
                            <a:schemeClr val="tx1"/>
                          </a:solidFill>
                          <a:latin typeface="+mj-lt"/>
                          <a:ea typeface="+mn-ea"/>
                        </a:rPr>
                        <a:t>６</a:t>
                      </a: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２６</a:t>
                      </a:r>
                      <a:endParaRPr kumimoji="1" lang="en-US" altLang="ja-JP" sz="1200" b="0" dirty="0">
                        <a:solidFill>
                          <a:schemeClr val="tx1"/>
                        </a:solidFill>
                        <a:latin typeface="+mj-lt"/>
                        <a:ea typeface="+mn-ea"/>
                      </a:endParaRPr>
                    </a:p>
                    <a:p>
                      <a:pPr algn="ctr"/>
                      <a:r>
                        <a:rPr kumimoji="1" lang="ja-JP" altLang="en-US" sz="1200" b="0" dirty="0">
                          <a:solidFill>
                            <a:schemeClr val="tx1"/>
                          </a:solidFill>
                          <a:latin typeface="+mj-lt"/>
                          <a:ea typeface="+mn-ea"/>
                        </a:rPr>
                        <a:t>１</a:t>
                      </a: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２４</a:t>
                      </a:r>
                      <a:endParaRPr kumimoji="1" lang="en-US" altLang="ja-JP" sz="1200" b="0" dirty="0">
                        <a:solidFill>
                          <a:schemeClr val="tx1"/>
                        </a:solidFill>
                        <a:latin typeface="+mj-lt"/>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相談支援専門部会</a:t>
                      </a: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　（小林部会長）</a:t>
                      </a:r>
                      <a:endParaRPr kumimoji="1" lang="en-US" altLang="ja-JP" sz="1200" b="0" dirty="0">
                        <a:solidFill>
                          <a:schemeClr val="tx1"/>
                        </a:solidFill>
                        <a:latin typeface="+mj-lt"/>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j-lt"/>
                          <a:ea typeface="+mn-ea"/>
                        </a:rPr>
                        <a:t>◆市内事業所の共通課題の抽出</a:t>
                      </a:r>
                      <a:endParaRPr kumimoji="1" lang="en-US" altLang="ja-JP" sz="1200" b="0" dirty="0">
                        <a:solidFill>
                          <a:schemeClr val="tx1"/>
                        </a:solidFill>
                        <a:latin typeface="+mj-lt"/>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j-lt"/>
                          <a:ea typeface="+mn-ea"/>
                        </a:rPr>
                        <a:t>◆部会主催の研修開催（</a:t>
                      </a:r>
                      <a:r>
                        <a:rPr kumimoji="1" lang="en-US" altLang="ja-JP" sz="1200" b="0" dirty="0">
                          <a:solidFill>
                            <a:schemeClr val="tx1"/>
                          </a:solidFill>
                          <a:latin typeface="+mj-lt"/>
                          <a:ea typeface="+mn-ea"/>
                        </a:rPr>
                        <a:t>11/12</a:t>
                      </a:r>
                      <a:r>
                        <a:rPr kumimoji="1" lang="ja-JP" altLang="en-US" sz="1200" b="0" dirty="0">
                          <a:solidFill>
                            <a:schemeClr val="tx1"/>
                          </a:solidFill>
                          <a:latin typeface="+mj-lt"/>
                          <a:ea typeface="+mn-ea"/>
                        </a:rPr>
                        <a:t>）</a:t>
                      </a:r>
                      <a:endParaRPr kumimoji="1" lang="en-US" altLang="ja-JP" sz="1200" b="0" dirty="0">
                        <a:solidFill>
                          <a:schemeClr val="tx1"/>
                        </a:solidFill>
                        <a:latin typeface="+mj-lt"/>
                        <a:ea typeface="+mn-ea"/>
                      </a:endParaRPr>
                    </a:p>
                  </a:txBody>
                  <a:tcPr marL="36000" marR="36000" marT="72000" marB="72000"/>
                </a:tc>
                <a:extLst>
                  <a:ext uri="{0D108BD9-81ED-4DB2-BD59-A6C34878D82A}">
                    <a16:rowId xmlns:a16="http://schemas.microsoft.com/office/drawing/2014/main" val="10001"/>
                  </a:ext>
                </a:extLst>
              </a:tr>
              <a:tr h="770513">
                <a:tc>
                  <a:txBody>
                    <a:bodyPr/>
                    <a:lstStyle/>
                    <a:p>
                      <a:pPr algn="ctr"/>
                      <a:r>
                        <a:rPr kumimoji="1" lang="ja-JP" altLang="en-US" sz="1200" b="0" dirty="0">
                          <a:solidFill>
                            <a:schemeClr val="tx1"/>
                          </a:solidFill>
                          <a:latin typeface="+mj-lt"/>
                          <a:ea typeface="+mn-ea"/>
                        </a:rPr>
                        <a:t>７</a:t>
                      </a: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１３</a:t>
                      </a:r>
                      <a:endParaRPr kumimoji="1" lang="en-US" altLang="ja-JP" sz="1200" b="0" dirty="0">
                        <a:solidFill>
                          <a:schemeClr val="tx1"/>
                        </a:solidFill>
                        <a:latin typeface="+mj-lt"/>
                        <a:ea typeface="+mn-ea"/>
                      </a:endParaRPr>
                    </a:p>
                    <a:p>
                      <a:pPr algn="ctr"/>
                      <a:r>
                        <a:rPr kumimoji="1" lang="ja-JP" altLang="en-US" sz="1200" b="0" dirty="0">
                          <a:solidFill>
                            <a:schemeClr val="tx1"/>
                          </a:solidFill>
                          <a:latin typeface="+mj-lt"/>
                          <a:ea typeface="+mn-ea"/>
                        </a:rPr>
                        <a:t>１０</a:t>
                      </a: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２</a:t>
                      </a:r>
                      <a:endParaRPr kumimoji="1" lang="en-US" altLang="ja-JP" sz="1200" b="0" dirty="0">
                        <a:solidFill>
                          <a:schemeClr val="tx1"/>
                        </a:solidFill>
                        <a:latin typeface="+mj-lt"/>
                        <a:ea typeface="+mn-ea"/>
                      </a:endParaRPr>
                    </a:p>
                    <a:p>
                      <a:pPr algn="ctr"/>
                      <a:r>
                        <a:rPr kumimoji="1" lang="ja-JP" altLang="en-US" sz="1200" b="0" dirty="0">
                          <a:solidFill>
                            <a:schemeClr val="tx1"/>
                          </a:solidFill>
                          <a:latin typeface="+mj-lt"/>
                          <a:ea typeface="+mn-ea"/>
                        </a:rPr>
                        <a:t>１</a:t>
                      </a: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１５</a:t>
                      </a:r>
                    </a:p>
                  </a:txBody>
                  <a:tcPr marL="36000" marR="36000" marT="72000" marB="72000"/>
                </a:tc>
                <a:tc>
                  <a:txBody>
                    <a:bodyPr/>
                    <a:lstStyle/>
                    <a:p>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療育支援専門部会</a:t>
                      </a: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　（長澤部会長）</a:t>
                      </a:r>
                      <a:endParaRPr kumimoji="1" lang="en-US" altLang="ja-JP" sz="1200" b="0" dirty="0">
                        <a:solidFill>
                          <a:schemeClr val="tx1"/>
                        </a:solidFill>
                        <a:latin typeface="+mj-lt"/>
                        <a:ea typeface="+mn-ea"/>
                      </a:endParaRPr>
                    </a:p>
                    <a:p>
                      <a:r>
                        <a:rPr kumimoji="1" lang="ja-JP" altLang="en-US" sz="1200" b="0" dirty="0">
                          <a:solidFill>
                            <a:schemeClr val="tx1"/>
                          </a:solidFill>
                          <a:latin typeface="+mj-lt"/>
                          <a:ea typeface="+mn-ea"/>
                        </a:rPr>
                        <a:t>◆療育支援体制検討</a:t>
                      </a:r>
                      <a:endParaRPr kumimoji="1" lang="en-US" altLang="ja-JP" sz="1200" b="0" dirty="0">
                        <a:solidFill>
                          <a:schemeClr val="tx1"/>
                        </a:solidFill>
                        <a:latin typeface="+mj-lt"/>
                        <a:ea typeface="+mn-ea"/>
                      </a:endParaRPr>
                    </a:p>
                    <a:p>
                      <a:endParaRPr kumimoji="1" lang="en-US" altLang="ja-JP" sz="1200" b="0" dirty="0">
                        <a:solidFill>
                          <a:schemeClr val="tx1"/>
                        </a:solidFill>
                        <a:latin typeface="+mj-lt"/>
                        <a:ea typeface="+mn-ea"/>
                      </a:endParaRPr>
                    </a:p>
                  </a:txBody>
                  <a:tcPr marL="36000" marR="36000" marT="72000" marB="72000"/>
                </a:tc>
                <a:extLst>
                  <a:ext uri="{0D108BD9-81ED-4DB2-BD59-A6C34878D82A}">
                    <a16:rowId xmlns:a16="http://schemas.microsoft.com/office/drawing/2014/main" val="10003"/>
                  </a:ext>
                </a:extLst>
              </a:tr>
              <a:tr h="931459">
                <a:tc>
                  <a:txBody>
                    <a:bodyPr/>
                    <a:lstStyle/>
                    <a:p>
                      <a:pPr algn="ctr"/>
                      <a:r>
                        <a:rPr kumimoji="1" lang="ja-JP" altLang="en-US" sz="1200" b="0" dirty="0">
                          <a:solidFill>
                            <a:schemeClr val="tx1"/>
                          </a:solidFill>
                          <a:latin typeface="+mj-lt"/>
                          <a:ea typeface="+mn-ea"/>
                        </a:rPr>
                        <a:t>２</a:t>
                      </a: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１５</a:t>
                      </a:r>
                      <a:endParaRPr kumimoji="1" lang="en-US" altLang="ja-JP" sz="1200" b="0" dirty="0">
                        <a:solidFill>
                          <a:schemeClr val="tx1"/>
                        </a:solidFill>
                        <a:latin typeface="+mj-lt"/>
                        <a:ea typeface="+mn-ea"/>
                      </a:endParaRPr>
                    </a:p>
                  </a:txBody>
                  <a:tcPr marL="36000" marR="36000" marT="72000" marB="72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移動支援専門部会</a:t>
                      </a: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　（外山部会長）</a:t>
                      </a:r>
                      <a:endParaRPr kumimoji="1" lang="en-US" altLang="ja-JP" sz="1200" b="0" dirty="0">
                        <a:solidFill>
                          <a:schemeClr val="tx1"/>
                        </a:solidFill>
                        <a:latin typeface="+mj-lt"/>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j-lt"/>
                          <a:ea typeface="+mn-ea"/>
                        </a:rPr>
                        <a:t>◆移動手段の充実に向け、移動における社会資源の見える化の検討</a:t>
                      </a:r>
                      <a:endParaRPr kumimoji="1" lang="en-US" altLang="ja-JP" sz="1200" b="0" dirty="0">
                        <a:solidFill>
                          <a:schemeClr val="tx1"/>
                        </a:solidFill>
                        <a:latin typeface="+mj-lt"/>
                        <a:ea typeface="+mn-ea"/>
                      </a:endParaRPr>
                    </a:p>
                  </a:txBody>
                  <a:tcPr marL="36000" marR="36000" marT="72000" marB="72000"/>
                </a:tc>
                <a:extLst>
                  <a:ext uri="{0D108BD9-81ED-4DB2-BD59-A6C34878D82A}">
                    <a16:rowId xmlns:a16="http://schemas.microsoft.com/office/drawing/2014/main" val="10007"/>
                  </a:ext>
                </a:extLst>
              </a:tr>
              <a:tr h="932845">
                <a:tc>
                  <a:txBody>
                    <a:bodyPr/>
                    <a:lstStyle/>
                    <a:p>
                      <a:pPr algn="ctr"/>
                      <a:r>
                        <a:rPr kumimoji="1" lang="ja-JP" altLang="en-US" sz="1200" b="0" dirty="0">
                          <a:solidFill>
                            <a:schemeClr val="tx1"/>
                          </a:solidFill>
                          <a:latin typeface="+mj-lt"/>
                          <a:ea typeface="+mn-ea"/>
                        </a:rPr>
                        <a:t>３</a:t>
                      </a: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６</a:t>
                      </a:r>
                    </a:p>
                  </a:txBody>
                  <a:tcPr marL="36000" marR="36000" marT="72000" marB="72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就労支援専門部会</a:t>
                      </a:r>
                      <a:r>
                        <a:rPr kumimoji="1" lang="en-US" altLang="ja-JP" sz="1200" b="0" dirty="0">
                          <a:solidFill>
                            <a:schemeClr val="tx1"/>
                          </a:solidFill>
                          <a:latin typeface="+mj-lt"/>
                          <a:ea typeface="+mn-ea"/>
                        </a:rPr>
                        <a:t>】</a:t>
                      </a:r>
                      <a:r>
                        <a:rPr kumimoji="1" lang="ja-JP" altLang="en-US" sz="1200" b="0" dirty="0">
                          <a:solidFill>
                            <a:schemeClr val="tx1"/>
                          </a:solidFill>
                          <a:latin typeface="+mj-lt"/>
                          <a:ea typeface="+mn-ea"/>
                        </a:rPr>
                        <a:t>　（近藤部会長）</a:t>
                      </a:r>
                      <a:endParaRPr kumimoji="1" lang="en-US" altLang="ja-JP" sz="1200" b="0" dirty="0">
                        <a:solidFill>
                          <a:schemeClr val="tx1"/>
                        </a:solidFill>
                        <a:latin typeface="+mj-lt"/>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j-lt"/>
                          <a:ea typeface="+mn-ea"/>
                        </a:rPr>
                        <a:t>◆平成３０年度取組状況を確認し、今後の取組を検討</a:t>
                      </a:r>
                      <a:endParaRPr kumimoji="1" lang="en-US" altLang="ja-JP" sz="1200" b="0" dirty="0">
                        <a:solidFill>
                          <a:schemeClr val="tx1"/>
                        </a:solidFill>
                        <a:latin typeface="+mj-lt"/>
                        <a:ea typeface="+mn-ea"/>
                      </a:endParaRPr>
                    </a:p>
                  </a:txBody>
                  <a:tcPr marL="36000" marR="36000" marT="72000" marB="72000"/>
                </a:tc>
                <a:extLst>
                  <a:ext uri="{0D108BD9-81ED-4DB2-BD59-A6C34878D82A}">
                    <a16:rowId xmlns:a16="http://schemas.microsoft.com/office/drawing/2014/main" val="1987811301"/>
                  </a:ext>
                </a:extLst>
              </a:tr>
            </a:tbl>
          </a:graphicData>
        </a:graphic>
      </p:graphicFrame>
      <p:sp>
        <p:nvSpPr>
          <p:cNvPr id="12" name="タイトル 4"/>
          <p:cNvSpPr txBox="1">
            <a:spLocks/>
          </p:cNvSpPr>
          <p:nvPr/>
        </p:nvSpPr>
        <p:spPr>
          <a:xfrm>
            <a:off x="5185775" y="542093"/>
            <a:ext cx="3196225" cy="418058"/>
          </a:xfrm>
          <a:prstGeom prst="rect">
            <a:avLst/>
          </a:prstGeom>
        </p:spPr>
        <p:txBody>
          <a:bodyPr vert="horz" lIns="91440" tIns="45720" rIns="91440" bIns="45720" rtlCol="0" anchor="ctr">
            <a:normAutofit/>
          </a:bodyPr>
          <a:lstStyle/>
          <a:p>
            <a:pPr lvl="0" algn="ctr" defTabSz="914400">
              <a:spcBef>
                <a:spcPct val="0"/>
              </a:spcBef>
            </a:pPr>
            <a:r>
              <a:rPr kumimoji="1" lang="en-US" altLang="ja-JP" sz="2000" b="0" i="0" u="none" strike="noStrike" kern="1200" cap="none" spc="0" normalizeH="0" baseline="0" noProof="0" dirty="0">
                <a:ln>
                  <a:noFill/>
                </a:ln>
                <a:solidFill>
                  <a:schemeClr val="tx1"/>
                </a:solidFill>
                <a:effectLst/>
                <a:uLnTx/>
                <a:uFillTx/>
                <a:latin typeface="+mj-lt"/>
                <a:ea typeface="+mj-ea"/>
                <a:cs typeface="+mj-cs"/>
              </a:rPr>
              <a:t>【</a:t>
            </a:r>
            <a:r>
              <a:rPr lang="ja-JP" altLang="en-US" sz="2000" noProof="0" dirty="0">
                <a:latin typeface="+mj-lt"/>
                <a:ea typeface="+mj-ea"/>
                <a:cs typeface="+mj-cs"/>
              </a:rPr>
              <a:t>各部会</a:t>
            </a:r>
            <a:r>
              <a:rPr lang="ja-JP" altLang="en-US" sz="1600" dirty="0"/>
              <a:t> </a:t>
            </a:r>
            <a:r>
              <a:rPr lang="en-US" altLang="ja-JP" sz="2000" dirty="0"/>
              <a:t>】</a:t>
            </a:r>
            <a:endParaRPr kumimoji="1" lang="ja-JP" altLang="en-US" sz="20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スライド番号プレースホルダ 3"/>
          <p:cNvSpPr>
            <a:spLocks noGrp="1"/>
          </p:cNvSpPr>
          <p:nvPr>
            <p:ph type="sldNum" sz="quarter" idx="12"/>
          </p:nvPr>
        </p:nvSpPr>
        <p:spPr>
          <a:xfrm>
            <a:off x="7002049" y="15635"/>
            <a:ext cx="2133600" cy="365125"/>
          </a:xfrm>
        </p:spPr>
        <p:txBody>
          <a:bodyPr>
            <a:normAutofit/>
          </a:bodyPr>
          <a:lstStyle/>
          <a:p>
            <a:r>
              <a:rPr lang="ja-JP" altLang="en-US" dirty="0"/>
              <a:t>２</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四角形: 角を丸くする 7"/>
          <p:cNvSpPr/>
          <p:nvPr/>
        </p:nvSpPr>
        <p:spPr>
          <a:xfrm>
            <a:off x="109327" y="901149"/>
            <a:ext cx="8918713" cy="4293703"/>
          </a:xfrm>
          <a:prstGeom prst="roundRect">
            <a:avLst/>
          </a:prstGeom>
          <a:solidFill>
            <a:srgbClr val="FFFF00"/>
          </a:solidFill>
          <a:ln w="76200">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a:solidFill>
                  <a:schemeClr val="tx1"/>
                </a:solidFill>
                <a:latin typeface="+mj-ea"/>
                <a:ea typeface="+mj-ea"/>
              </a:rPr>
              <a:t>◆障害者総合支援法の趣旨に基づき運営</a:t>
            </a:r>
            <a:endParaRPr lang="en-US" altLang="ja-JP" sz="3200" dirty="0">
              <a:solidFill>
                <a:schemeClr val="tx1"/>
              </a:solidFill>
              <a:latin typeface="+mj-ea"/>
              <a:ea typeface="+mj-ea"/>
            </a:endParaRPr>
          </a:p>
          <a:p>
            <a:endParaRPr lang="en-US" altLang="ja-JP" sz="3200" dirty="0">
              <a:solidFill>
                <a:schemeClr val="tx1"/>
              </a:solidFill>
              <a:latin typeface="+mj-ea"/>
              <a:ea typeface="+mj-ea"/>
            </a:endParaRPr>
          </a:p>
          <a:p>
            <a:r>
              <a:rPr lang="ja-JP" altLang="en-US" sz="3200" dirty="0">
                <a:solidFill>
                  <a:schemeClr val="tx1"/>
                </a:solidFill>
                <a:latin typeface="+mj-ea"/>
                <a:ea typeface="+mj-ea"/>
              </a:rPr>
              <a:t>◆燕市</a:t>
            </a:r>
            <a:r>
              <a:rPr lang="ja-JP" altLang="en-US" sz="3200" dirty="0" err="1">
                <a:solidFill>
                  <a:schemeClr val="tx1"/>
                </a:solidFill>
                <a:latin typeface="+mj-ea"/>
                <a:ea typeface="+mj-ea"/>
              </a:rPr>
              <a:t>障がい</a:t>
            </a:r>
            <a:r>
              <a:rPr lang="ja-JP" altLang="en-US" sz="3200" dirty="0">
                <a:solidFill>
                  <a:schemeClr val="tx1"/>
                </a:solidFill>
                <a:latin typeface="+mj-ea"/>
                <a:ea typeface="+mj-ea"/>
              </a:rPr>
              <a:t>者基本計画・燕市障がい福祉計画・燕市障がい児福祉計画に掲げた基本目標並びに成果目標の実現を目指した運営</a:t>
            </a:r>
            <a:endParaRPr lang="en-US" altLang="ja-JP" sz="3200" dirty="0">
              <a:solidFill>
                <a:schemeClr val="tx1"/>
              </a:solidFill>
              <a:latin typeface="+mj-ea"/>
              <a:ea typeface="+mj-ea"/>
            </a:endParaRPr>
          </a:p>
        </p:txBody>
      </p:sp>
      <p:sp>
        <p:nvSpPr>
          <p:cNvPr id="9" name="テキスト ボックス 8"/>
          <p:cNvSpPr txBox="1"/>
          <p:nvPr/>
        </p:nvSpPr>
        <p:spPr>
          <a:xfrm>
            <a:off x="596345" y="584540"/>
            <a:ext cx="3578090" cy="584775"/>
          </a:xfrm>
          <a:prstGeom prst="rect">
            <a:avLst/>
          </a:prstGeom>
          <a:solidFill>
            <a:srgbClr val="0070C0"/>
          </a:solidFill>
          <a:ln>
            <a:noFill/>
          </a:ln>
          <a:scene3d>
            <a:camera prst="orthographicFront"/>
            <a:lightRig rig="threePt" dir="t"/>
          </a:scene3d>
          <a:sp3d>
            <a:bevelT/>
          </a:sp3d>
        </p:spPr>
        <p:txBody>
          <a:bodyPr wrap="square" rtlCol="0">
            <a:spAutoFit/>
          </a:bodyPr>
          <a:lstStyle/>
          <a:p>
            <a:pPr algn="ctr"/>
            <a:r>
              <a:rPr lang="ja-JP" altLang="en-US" sz="3200" b="1" dirty="0">
                <a:solidFill>
                  <a:schemeClr val="bg1"/>
                </a:solidFill>
              </a:rPr>
              <a:t>運営方針（案）</a:t>
            </a:r>
            <a:endParaRPr kumimoji="1" lang="ja-JP" altLang="en-US" sz="3200" b="1" dirty="0">
              <a:solidFill>
                <a:schemeClr val="bg1"/>
              </a:solidFill>
            </a:endParaRPr>
          </a:p>
        </p:txBody>
      </p:sp>
      <p:sp>
        <p:nvSpPr>
          <p:cNvPr id="4" name="スライド番号プレースホルダ 3"/>
          <p:cNvSpPr>
            <a:spLocks noGrp="1"/>
          </p:cNvSpPr>
          <p:nvPr>
            <p:ph type="sldNum" sz="quarter" idx="12"/>
          </p:nvPr>
        </p:nvSpPr>
        <p:spPr>
          <a:xfrm>
            <a:off x="7002049" y="15635"/>
            <a:ext cx="2133600" cy="365125"/>
          </a:xfrm>
        </p:spPr>
        <p:txBody>
          <a:bodyPr>
            <a:normAutofit/>
          </a:bodyPr>
          <a:lstStyle/>
          <a:p>
            <a:r>
              <a:rPr lang="ja-JP" altLang="en-US" dirty="0"/>
              <a:t>３</a:t>
            </a:r>
            <a:endParaRPr kumimoji="1" lang="ja-JP" altLang="en-US" dirty="0"/>
          </a:p>
        </p:txBody>
      </p:sp>
    </p:spTree>
    <p:extLst>
      <p:ext uri="{BB962C8B-B14F-4D97-AF65-F5344CB8AC3E}">
        <p14:creationId xmlns:p14="http://schemas.microsoft.com/office/powerpoint/2010/main" val="624873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0" y="499661"/>
            <a:ext cx="9143997"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18" name="四角形: 角を丸くする 17"/>
          <p:cNvSpPr/>
          <p:nvPr/>
        </p:nvSpPr>
        <p:spPr>
          <a:xfrm>
            <a:off x="356569" y="576064"/>
            <a:ext cx="8430856" cy="676490"/>
          </a:xfrm>
          <a:prstGeom prst="round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t>　</a:t>
            </a:r>
            <a:r>
              <a:rPr lang="ja-JP" altLang="en-US" sz="1600" dirty="0"/>
              <a:t>自立支援協議会での協議事項は下記のとおり多岐にわたるため、限られた時間で有効に協議するために、平成３１年度も重点項目を設定し取り組みを行う。</a:t>
            </a:r>
          </a:p>
        </p:txBody>
      </p:sp>
      <p:graphicFrame>
        <p:nvGraphicFramePr>
          <p:cNvPr id="10" name="表 9"/>
          <p:cNvGraphicFramePr>
            <a:graphicFrameLocks noGrp="1"/>
          </p:cNvGraphicFramePr>
          <p:nvPr>
            <p:extLst>
              <p:ext uri="{D42A27DB-BD31-4B8C-83A1-F6EECF244321}">
                <p14:modId xmlns:p14="http://schemas.microsoft.com/office/powerpoint/2010/main" val="3899947148"/>
              </p:ext>
            </p:extLst>
          </p:nvPr>
        </p:nvGraphicFramePr>
        <p:xfrm>
          <a:off x="0" y="1529553"/>
          <a:ext cx="9143996" cy="5270700"/>
        </p:xfrm>
        <a:graphic>
          <a:graphicData uri="http://schemas.openxmlformats.org/drawingml/2006/table">
            <a:tbl>
              <a:tblPr firstRow="1" bandRow="1">
                <a:tableStyleId>{5C22544A-7EE6-4342-B048-85BDC9FD1C3A}</a:tableStyleId>
              </a:tblPr>
              <a:tblGrid>
                <a:gridCol w="1033669">
                  <a:extLst>
                    <a:ext uri="{9D8B030D-6E8A-4147-A177-3AD203B41FA5}">
                      <a16:colId xmlns:a16="http://schemas.microsoft.com/office/drawing/2014/main" val="20000"/>
                    </a:ext>
                  </a:extLst>
                </a:gridCol>
                <a:gridCol w="1868557">
                  <a:extLst>
                    <a:ext uri="{9D8B030D-6E8A-4147-A177-3AD203B41FA5}">
                      <a16:colId xmlns:a16="http://schemas.microsoft.com/office/drawing/2014/main" val="20001"/>
                    </a:ext>
                  </a:extLst>
                </a:gridCol>
                <a:gridCol w="2690191">
                  <a:extLst>
                    <a:ext uri="{9D8B030D-6E8A-4147-A177-3AD203B41FA5}">
                      <a16:colId xmlns:a16="http://schemas.microsoft.com/office/drawing/2014/main" val="1652863112"/>
                    </a:ext>
                  </a:extLst>
                </a:gridCol>
                <a:gridCol w="1630018">
                  <a:extLst>
                    <a:ext uri="{9D8B030D-6E8A-4147-A177-3AD203B41FA5}">
                      <a16:colId xmlns:a16="http://schemas.microsoft.com/office/drawing/2014/main" val="1450362353"/>
                    </a:ext>
                  </a:extLst>
                </a:gridCol>
                <a:gridCol w="449934">
                  <a:extLst>
                    <a:ext uri="{9D8B030D-6E8A-4147-A177-3AD203B41FA5}">
                      <a16:colId xmlns:a16="http://schemas.microsoft.com/office/drawing/2014/main" val="2032848775"/>
                    </a:ext>
                  </a:extLst>
                </a:gridCol>
                <a:gridCol w="1471627">
                  <a:extLst>
                    <a:ext uri="{9D8B030D-6E8A-4147-A177-3AD203B41FA5}">
                      <a16:colId xmlns:a16="http://schemas.microsoft.com/office/drawing/2014/main" val="4189248356"/>
                    </a:ext>
                  </a:extLst>
                </a:gridCol>
              </a:tblGrid>
              <a:tr h="457358">
                <a:tc>
                  <a:txBody>
                    <a:bodyPr/>
                    <a:lstStyle/>
                    <a:p>
                      <a:pPr algn="ctr"/>
                      <a:r>
                        <a:rPr kumimoji="1" lang="ja-JP" altLang="en-US" sz="1400" b="0" dirty="0">
                          <a:solidFill>
                            <a:schemeClr val="bg1"/>
                          </a:solidFill>
                          <a:latin typeface="+mn-ea"/>
                          <a:ea typeface="+mn-ea"/>
                        </a:rPr>
                        <a:t>基本目標</a:t>
                      </a:r>
                      <a:endParaRPr kumimoji="1" lang="en-US" altLang="ja-JP" sz="1400" b="0" dirty="0">
                        <a:solidFill>
                          <a:schemeClr val="bg1"/>
                        </a:solidFill>
                        <a:latin typeface="+mn-ea"/>
                        <a:ea typeface="+mn-ea"/>
                      </a:endParaRPr>
                    </a:p>
                  </a:txBody>
                  <a:tcPr marL="36000" marR="36000" marT="72000" marB="72000"/>
                </a:tc>
                <a:tc>
                  <a:txBody>
                    <a:bodyPr/>
                    <a:lstStyle/>
                    <a:p>
                      <a:pPr algn="ctr"/>
                      <a:r>
                        <a:rPr kumimoji="1" lang="ja-JP" altLang="en-US" sz="1400" b="0" dirty="0">
                          <a:solidFill>
                            <a:schemeClr val="bg1"/>
                          </a:solidFill>
                          <a:latin typeface="+mn-ea"/>
                          <a:ea typeface="+mn-ea"/>
                        </a:rPr>
                        <a:t>基本施策</a:t>
                      </a:r>
                      <a:endParaRPr kumimoji="1" lang="en-US" altLang="ja-JP" sz="1400" b="0" dirty="0">
                        <a:solidFill>
                          <a:schemeClr val="bg1"/>
                        </a:solidFill>
                        <a:latin typeface="+mn-ea"/>
                        <a:ea typeface="+mn-ea"/>
                      </a:endParaRPr>
                    </a:p>
                    <a:p>
                      <a:pPr algn="ctr"/>
                      <a:r>
                        <a:rPr kumimoji="1" lang="ja-JP" altLang="en-US" sz="1000" b="0" dirty="0">
                          <a:solidFill>
                            <a:schemeClr val="bg1"/>
                          </a:solidFill>
                          <a:latin typeface="+mn-ea"/>
                          <a:ea typeface="+mn-ea"/>
                        </a:rPr>
                        <a:t>（協議会で協議・検討部分）</a:t>
                      </a:r>
                    </a:p>
                  </a:txBody>
                  <a:tcPr marL="36000" marR="36000" marT="72000" marB="72000"/>
                </a:tc>
                <a:tc>
                  <a:txBody>
                    <a:bodyPr/>
                    <a:lstStyle/>
                    <a:p>
                      <a:pPr algn="ctr"/>
                      <a:r>
                        <a:rPr kumimoji="1" lang="ja-JP" altLang="en-US" sz="1400" b="0" dirty="0">
                          <a:solidFill>
                            <a:schemeClr val="bg1"/>
                          </a:solidFill>
                          <a:latin typeface="+mn-ea"/>
                          <a:ea typeface="+mn-ea"/>
                        </a:rPr>
                        <a:t>成果目標</a:t>
                      </a:r>
                    </a:p>
                  </a:txBody>
                  <a:tcPr marL="36000" marR="36000" marT="72000" marB="72000"/>
                </a:tc>
                <a:tc>
                  <a:txBody>
                    <a:bodyPr/>
                    <a:lstStyle/>
                    <a:p>
                      <a:pPr algn="ctr"/>
                      <a:r>
                        <a:rPr kumimoji="1" lang="ja-JP" altLang="en-US" sz="1400" b="0" dirty="0">
                          <a:solidFill>
                            <a:schemeClr val="bg1"/>
                          </a:solidFill>
                          <a:latin typeface="+mn-ea"/>
                          <a:ea typeface="+mn-ea"/>
                        </a:rPr>
                        <a:t>Ｈ３０年度の課題</a:t>
                      </a:r>
                      <a:endParaRPr kumimoji="1" lang="en-US" altLang="ja-JP" sz="1400" b="0" dirty="0">
                        <a:solidFill>
                          <a:schemeClr val="bg1"/>
                        </a:solidFill>
                        <a:latin typeface="+mn-ea"/>
                        <a:ea typeface="+mn-ea"/>
                      </a:endParaRPr>
                    </a:p>
                  </a:txBody>
                  <a:tcPr marL="36000" marR="36000" marT="72000" marB="72000"/>
                </a:tc>
                <a:tc>
                  <a:txBody>
                    <a:bodyPr/>
                    <a:lstStyle/>
                    <a:p>
                      <a:pPr algn="ctr"/>
                      <a:r>
                        <a:rPr kumimoji="1" lang="ja-JP" altLang="en-US" sz="1400" b="0" dirty="0">
                          <a:solidFill>
                            <a:schemeClr val="bg1"/>
                          </a:solidFill>
                          <a:latin typeface="+mn-ea"/>
                          <a:ea typeface="+mn-ea"/>
                        </a:rPr>
                        <a:t>重点項目</a:t>
                      </a:r>
                      <a:endParaRPr kumimoji="1" lang="en-US" altLang="ja-JP" sz="1400" b="0" dirty="0">
                        <a:solidFill>
                          <a:schemeClr val="bg1"/>
                        </a:solidFill>
                        <a:latin typeface="+mn-ea"/>
                        <a:ea typeface="+mn-ea"/>
                      </a:endParaRPr>
                    </a:p>
                  </a:txBody>
                  <a:tcPr marL="36000" marR="36000" marT="72000" marB="72000"/>
                </a:tc>
                <a:tc>
                  <a:txBody>
                    <a:bodyPr/>
                    <a:lstStyle/>
                    <a:p>
                      <a:pPr algn="ctr"/>
                      <a:r>
                        <a:rPr kumimoji="1" lang="ja-JP" altLang="en-US" sz="1400" b="0" dirty="0">
                          <a:solidFill>
                            <a:schemeClr val="bg1"/>
                          </a:solidFill>
                          <a:latin typeface="+mn-ea"/>
                          <a:ea typeface="+mn-ea"/>
                        </a:rPr>
                        <a:t>取り組み</a:t>
                      </a:r>
                      <a:endParaRPr kumimoji="1" lang="en-US" altLang="ja-JP" sz="1400" b="0" dirty="0">
                        <a:solidFill>
                          <a:schemeClr val="bg1"/>
                        </a:solidFill>
                        <a:latin typeface="+mn-ea"/>
                        <a:ea typeface="+mn-ea"/>
                      </a:endParaRPr>
                    </a:p>
                  </a:txBody>
                  <a:tcPr marL="36000" marR="36000" marT="72000" marB="72000"/>
                </a:tc>
                <a:extLst>
                  <a:ext uri="{0D108BD9-81ED-4DB2-BD59-A6C34878D82A}">
                    <a16:rowId xmlns:a16="http://schemas.microsoft.com/office/drawing/2014/main" val="10000"/>
                  </a:ext>
                </a:extLst>
              </a:tr>
              <a:tr h="2680104">
                <a:tc rowSpan="2">
                  <a:txBody>
                    <a:bodyPr/>
                    <a:lstStyle/>
                    <a:p>
                      <a:pPr algn="l"/>
                      <a:r>
                        <a:rPr kumimoji="1" lang="ja-JP" altLang="en-US" sz="1050" b="0" dirty="0">
                          <a:solidFill>
                            <a:schemeClr val="tx1"/>
                          </a:solidFill>
                          <a:latin typeface="+mn-ea"/>
                          <a:ea typeface="+mn-ea"/>
                        </a:rPr>
                        <a:t>（１）地域の中で安心して健やかに暮らせるまちづくり</a:t>
                      </a:r>
                      <a:endParaRPr kumimoji="1" lang="en-US" altLang="ja-JP" sz="1050" b="0" dirty="0">
                        <a:solidFill>
                          <a:schemeClr val="tx1"/>
                        </a:solidFill>
                        <a:latin typeface="+mn-ea"/>
                        <a:ea typeface="+mn-ea"/>
                      </a:endParaRPr>
                    </a:p>
                  </a:txBody>
                  <a:tcPr marL="36000" marR="36000" marT="72000" marB="72000"/>
                </a:tc>
                <a:tc>
                  <a:txBody>
                    <a:bodyPr/>
                    <a:lstStyle/>
                    <a:p>
                      <a:pPr algn="l"/>
                      <a:r>
                        <a:rPr kumimoji="1" lang="ja-JP" altLang="en-US" sz="1050" b="0" dirty="0">
                          <a:solidFill>
                            <a:schemeClr val="tx1"/>
                          </a:solidFill>
                          <a:latin typeface="+mn-ea"/>
                          <a:ea typeface="+mn-ea"/>
                        </a:rPr>
                        <a:t>①</a:t>
                      </a:r>
                      <a:r>
                        <a:rPr kumimoji="1" lang="ja-JP" altLang="en-US" sz="1050" b="0" dirty="0" err="1">
                          <a:solidFill>
                            <a:schemeClr val="tx1"/>
                          </a:solidFill>
                          <a:latin typeface="+mn-ea"/>
                          <a:ea typeface="+mn-ea"/>
                        </a:rPr>
                        <a:t>障がい</a:t>
                      </a:r>
                      <a:r>
                        <a:rPr kumimoji="1" lang="ja-JP" altLang="en-US" sz="1050" b="0" dirty="0">
                          <a:solidFill>
                            <a:schemeClr val="tx1"/>
                          </a:solidFill>
                          <a:latin typeface="+mn-ea"/>
                          <a:ea typeface="+mn-ea"/>
                        </a:rPr>
                        <a:t>福祉サービスの充実</a:t>
                      </a:r>
                      <a:endParaRPr kumimoji="1" lang="en-US" altLang="ja-JP" sz="1050" b="0" dirty="0">
                        <a:solidFill>
                          <a:schemeClr val="tx1"/>
                        </a:solidFill>
                        <a:latin typeface="+mn-ea"/>
                        <a:ea typeface="+mn-ea"/>
                      </a:endParaRPr>
                    </a:p>
                    <a:p>
                      <a:pPr algn="l"/>
                      <a:r>
                        <a:rPr kumimoji="1" lang="ja-JP" altLang="en-US" sz="1050" b="0" dirty="0">
                          <a:solidFill>
                            <a:schemeClr val="tx1"/>
                          </a:solidFill>
                          <a:latin typeface="+mn-ea"/>
                          <a:ea typeface="+mn-ea"/>
                        </a:rPr>
                        <a:t>②</a:t>
                      </a:r>
                      <a:r>
                        <a:rPr kumimoji="1" lang="ja-JP" altLang="en-US" sz="1050" b="0" dirty="0" err="1">
                          <a:solidFill>
                            <a:schemeClr val="tx1"/>
                          </a:solidFill>
                          <a:latin typeface="+mn-ea"/>
                          <a:ea typeface="+mn-ea"/>
                        </a:rPr>
                        <a:t>障がい</a:t>
                      </a:r>
                      <a:r>
                        <a:rPr kumimoji="1" lang="ja-JP" altLang="en-US" sz="1050" b="0" dirty="0">
                          <a:solidFill>
                            <a:schemeClr val="tx1"/>
                          </a:solidFill>
                          <a:latin typeface="+mn-ea"/>
                          <a:ea typeface="+mn-ea"/>
                        </a:rPr>
                        <a:t>児と支援体制の充実</a:t>
                      </a:r>
                      <a:endParaRPr kumimoji="1" lang="en-US" altLang="ja-JP" sz="1050" b="0" dirty="0">
                        <a:solidFill>
                          <a:schemeClr val="tx1"/>
                        </a:solidFill>
                        <a:latin typeface="+mn-ea"/>
                        <a:ea typeface="+mn-ea"/>
                      </a:endParaRPr>
                    </a:p>
                    <a:p>
                      <a:pPr algn="l"/>
                      <a:r>
                        <a:rPr kumimoji="1" lang="ja-JP" altLang="en-US" sz="1050" b="0" dirty="0">
                          <a:solidFill>
                            <a:schemeClr val="tx1"/>
                          </a:solidFill>
                          <a:latin typeface="+mn-ea"/>
                          <a:ea typeface="+mn-ea"/>
                        </a:rPr>
                        <a:t>③地域生活支援事業の充実</a:t>
                      </a: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（１）</a:t>
                      </a:r>
                      <a:r>
                        <a:rPr kumimoji="1" lang="ja-JP" altLang="en-US" sz="1050" b="0" dirty="0" err="1">
                          <a:solidFill>
                            <a:schemeClr val="tx1"/>
                          </a:solidFill>
                          <a:latin typeface="+mn-ea"/>
                          <a:ea typeface="+mn-ea"/>
                        </a:rPr>
                        <a:t>障がい</a:t>
                      </a:r>
                      <a:r>
                        <a:rPr kumimoji="1" lang="ja-JP" altLang="en-US" sz="1050" b="0" dirty="0">
                          <a:solidFill>
                            <a:schemeClr val="tx1"/>
                          </a:solidFill>
                          <a:latin typeface="+mn-ea"/>
                          <a:ea typeface="+mn-ea"/>
                        </a:rPr>
                        <a:t>児等支援の体制整備　　</a:t>
                      </a:r>
                      <a:r>
                        <a:rPr kumimoji="1" lang="en-US" altLang="ja-JP" sz="1050" b="0" dirty="0">
                          <a:solidFill>
                            <a:schemeClr val="tx1"/>
                          </a:solidFill>
                          <a:latin typeface="+mn-ea"/>
                          <a:ea typeface="+mn-ea"/>
                        </a:rPr>
                        <a:t>【</a:t>
                      </a:r>
                      <a:r>
                        <a:rPr kumimoji="1" lang="ja-JP" altLang="en-US" sz="1050" b="0" dirty="0">
                          <a:solidFill>
                            <a:schemeClr val="tx1"/>
                          </a:solidFill>
                          <a:latin typeface="+mn-ea"/>
                          <a:ea typeface="+mn-ea"/>
                        </a:rPr>
                        <a:t>再掲有</a:t>
                      </a:r>
                      <a:r>
                        <a:rPr kumimoji="1" lang="en-US" altLang="ja-JP" sz="1050" b="0" dirty="0">
                          <a:solidFill>
                            <a:schemeClr val="tx1"/>
                          </a:solidFill>
                          <a:latin typeface="+mn-ea"/>
                          <a:ea typeface="+mn-ea"/>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①つながる支援体制の構築</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②児童発達支援センターの在り方検討</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③保育所等訪問支援を実施する事業所の確</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保に努める</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④重症心身障が</a:t>
                      </a:r>
                      <a:r>
                        <a:rPr kumimoji="1" lang="ja-JP" altLang="en-US" sz="1050" b="0" dirty="0" err="1">
                          <a:solidFill>
                            <a:schemeClr val="tx1"/>
                          </a:solidFill>
                          <a:latin typeface="+mn-ea"/>
                          <a:ea typeface="+mn-ea"/>
                        </a:rPr>
                        <a:t>い</a:t>
                      </a:r>
                      <a:r>
                        <a:rPr kumimoji="1" lang="ja-JP" altLang="en-US" sz="1050" b="0" dirty="0">
                          <a:solidFill>
                            <a:schemeClr val="tx1"/>
                          </a:solidFill>
                          <a:latin typeface="+mn-ea"/>
                          <a:ea typeface="+mn-ea"/>
                        </a:rPr>
                        <a:t>児を支援する児童発達支援</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事業所、放課後等デイサービスの確保に努</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a:t>
                      </a:r>
                      <a:r>
                        <a:rPr kumimoji="1" lang="ja-JP" altLang="en-US" sz="1050" b="0" dirty="0" err="1">
                          <a:solidFill>
                            <a:schemeClr val="tx1"/>
                          </a:solidFill>
                          <a:latin typeface="+mn-ea"/>
                          <a:ea typeface="+mn-ea"/>
                        </a:rPr>
                        <a:t>める</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⑤医療的ケア児支援のための協議の場の</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検討</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（４）福祉施設の入所者の地域生活への</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移行促進</a:t>
                      </a:r>
                      <a:endParaRPr kumimoji="1" lang="en-US" altLang="ja-JP" sz="105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（５）</a:t>
                      </a:r>
                      <a:r>
                        <a:rPr kumimoji="1" lang="ja-JP" altLang="en-US" sz="1050" b="0" dirty="0" err="1">
                          <a:solidFill>
                            <a:schemeClr val="tx1"/>
                          </a:solidFill>
                          <a:latin typeface="+mn-ea"/>
                          <a:ea typeface="+mn-ea"/>
                        </a:rPr>
                        <a:t>精神障がい</a:t>
                      </a:r>
                      <a:r>
                        <a:rPr kumimoji="1" lang="ja-JP" altLang="en-US" sz="1050" b="0" dirty="0">
                          <a:solidFill>
                            <a:schemeClr val="tx1"/>
                          </a:solidFill>
                          <a:latin typeface="+mn-ea"/>
                          <a:ea typeface="+mn-ea"/>
                        </a:rPr>
                        <a:t>者にも対応した</a:t>
                      </a:r>
                      <a:endParaRPr kumimoji="1" lang="en-US" altLang="ja-JP" sz="105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地域包括ケアシステム</a:t>
                      </a:r>
                      <a:endParaRPr kumimoji="1" lang="en-US" altLang="ja-JP" sz="105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（６）地域生活支援拠点等の整備</a:t>
                      </a: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・着実な体制整備の継続</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a:t>
                      </a:r>
                      <a:r>
                        <a:rPr kumimoji="1" lang="ja-JP" altLang="en-US" sz="1050" b="0" dirty="0" err="1">
                          <a:solidFill>
                            <a:schemeClr val="tx1"/>
                          </a:solidFill>
                          <a:latin typeface="+mn-ea"/>
                          <a:ea typeface="+mn-ea"/>
                        </a:rPr>
                        <a:t>障がい</a:t>
                      </a:r>
                      <a:r>
                        <a:rPr kumimoji="1" lang="ja-JP" altLang="en-US" sz="1050" b="0" dirty="0">
                          <a:solidFill>
                            <a:schemeClr val="tx1"/>
                          </a:solidFill>
                          <a:latin typeface="+mn-ea"/>
                          <a:ea typeface="+mn-ea"/>
                        </a:rPr>
                        <a:t>福祉分野の課題の　</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検討（②～⑤）</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・移行促進の継続</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・協議の場未検討</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・協議会活用未実施</a:t>
                      </a:r>
                      <a:endParaRPr kumimoji="1" lang="en-US" altLang="ja-JP" sz="1050" b="0" dirty="0">
                        <a:solidFill>
                          <a:schemeClr val="tx1"/>
                        </a:solidFill>
                        <a:latin typeface="+mn-ea"/>
                        <a:ea typeface="+mn-ea"/>
                      </a:endParaRPr>
                    </a:p>
                  </a:txBody>
                  <a:tcPr marL="36000" marR="36000" marT="72000" marB="720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rgbClr val="FF0000"/>
                          </a:solidFill>
                          <a:latin typeface="+mn-ea"/>
                          <a:ea typeface="+mn-ea"/>
                        </a:rPr>
                        <a:t>★</a:t>
                      </a: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rgbClr val="FF0000"/>
                        </a:solidFill>
                        <a:latin typeface="+mn-ea"/>
                        <a:ea typeface="+mn-ea"/>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rgbClr val="FF0000"/>
                          </a:solidFill>
                          <a:latin typeface="+mn-ea"/>
                          <a:ea typeface="+mn-ea"/>
                        </a:rPr>
                        <a:t>★</a:t>
                      </a:r>
                      <a:endParaRPr kumimoji="1" lang="en-US" altLang="ja-JP" sz="1050" b="0" dirty="0">
                        <a:solidFill>
                          <a:srgbClr val="FF0000"/>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FF0000"/>
                          </a:solidFill>
                          <a:latin typeface="+mn-ea"/>
                          <a:ea typeface="+mn-ea"/>
                        </a:rPr>
                        <a:t>◆療育支援専門部会</a:t>
                      </a:r>
                      <a:endParaRPr kumimoji="1" lang="en-US" altLang="ja-JP" sz="1050" b="1" dirty="0">
                        <a:solidFill>
                          <a:srgbClr val="FF0000"/>
                        </a:solidFill>
                        <a:latin typeface="+mn-ea"/>
                        <a:ea typeface="+mn-ea"/>
                      </a:endParaRPr>
                    </a:p>
                    <a:p>
                      <a:r>
                        <a:rPr kumimoji="1" lang="ja-JP" altLang="en-US" sz="1050" b="0" kern="1200" dirty="0">
                          <a:solidFill>
                            <a:schemeClr val="tx1"/>
                          </a:solidFill>
                          <a:latin typeface="+mn-lt"/>
                          <a:ea typeface="+mn-ea"/>
                          <a:cs typeface="+mn-cs"/>
                        </a:rPr>
                        <a:t>＜平成３１年度取組＞</a:t>
                      </a:r>
                      <a:endParaRPr kumimoji="1" lang="en-US" altLang="ja-JP" sz="1050" b="0" kern="1200" dirty="0">
                        <a:solidFill>
                          <a:schemeClr val="tx1"/>
                        </a:solidFill>
                        <a:latin typeface="+mn-lt"/>
                        <a:ea typeface="+mn-ea"/>
                        <a:cs typeface="+mn-cs"/>
                      </a:endParaRPr>
                    </a:p>
                    <a:p>
                      <a:r>
                        <a:rPr kumimoji="1" lang="ja-JP" altLang="en-US" sz="1050" b="0" kern="1200" dirty="0">
                          <a:solidFill>
                            <a:schemeClr val="tx1"/>
                          </a:solidFill>
                          <a:latin typeface="+mn-lt"/>
                          <a:ea typeface="+mn-ea"/>
                          <a:cs typeface="+mn-cs"/>
                        </a:rPr>
                        <a:t>・着実な体制整備</a:t>
                      </a:r>
                      <a:endParaRPr kumimoji="1" lang="en-US" altLang="ja-JP" sz="105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FF0000"/>
                          </a:solidFill>
                          <a:latin typeface="+mn-ea"/>
                          <a:ea typeface="+mn-ea"/>
                        </a:rPr>
                        <a:t>◆全体会もしくは</a:t>
                      </a: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FF0000"/>
                          </a:solidFill>
                          <a:latin typeface="+mn-ea"/>
                          <a:ea typeface="+mn-ea"/>
                        </a:rPr>
                        <a:t>　　運営会議にて勉強会</a:t>
                      </a:r>
                      <a:endParaRPr kumimoji="1" lang="en-US" altLang="ja-JP" sz="1050" b="1" dirty="0">
                        <a:solidFill>
                          <a:srgbClr val="FF0000"/>
                        </a:solidFill>
                        <a:latin typeface="+mn-ea"/>
                        <a:ea typeface="+mn-ea"/>
                      </a:endParaRPr>
                    </a:p>
                  </a:txBody>
                  <a:tcPr marL="36000" marR="36000" marT="72000" marB="72000"/>
                </a:tc>
                <a:extLst>
                  <a:ext uri="{0D108BD9-81ED-4DB2-BD59-A6C34878D82A}">
                    <a16:rowId xmlns:a16="http://schemas.microsoft.com/office/drawing/2014/main" val="10001"/>
                  </a:ext>
                </a:extLst>
              </a:tr>
              <a:tr h="1336686">
                <a:tc vMerge="1">
                  <a:txBody>
                    <a:bodyPr/>
                    <a:lstStyle/>
                    <a:p>
                      <a:pPr algn="l"/>
                      <a:endParaRPr kumimoji="1" lang="en-US" altLang="ja-JP" sz="1050" b="0" dirty="0">
                        <a:solidFill>
                          <a:schemeClr val="tx1"/>
                        </a:solidFill>
                        <a:latin typeface="+mn-ea"/>
                        <a:ea typeface="+mn-ea"/>
                      </a:endParaRPr>
                    </a:p>
                  </a:txBody>
                  <a:tcPr marL="36000" marR="36000" marT="72000" marB="72000"/>
                </a:tc>
                <a:tc>
                  <a:txBody>
                    <a:bodyPr/>
                    <a:lstStyle/>
                    <a:p>
                      <a:pPr algn="l"/>
                      <a:r>
                        <a:rPr kumimoji="1" lang="ja-JP" altLang="en-US" sz="1050" b="0" dirty="0">
                          <a:solidFill>
                            <a:schemeClr val="tx1"/>
                          </a:solidFill>
                          <a:latin typeface="+mn-ea"/>
                          <a:ea typeface="+mn-ea"/>
                        </a:rPr>
                        <a:t>④相談支援体制の機能強化</a:t>
                      </a:r>
                      <a:endParaRPr kumimoji="1" lang="en-US" altLang="ja-JP" sz="1050" b="0" dirty="0">
                        <a:solidFill>
                          <a:schemeClr val="tx1"/>
                        </a:solidFill>
                        <a:latin typeface="+mn-ea"/>
                        <a:ea typeface="+mn-ea"/>
                      </a:endParaRPr>
                    </a:p>
                  </a:txBody>
                  <a:tcPr marL="36000" marR="36000" marT="72000" marB="72000"/>
                </a:tc>
                <a:tc>
                  <a:txBody>
                    <a:bodyPr/>
                    <a:lstStyle/>
                    <a:p>
                      <a:pPr algn="l"/>
                      <a:r>
                        <a:rPr kumimoji="1" lang="ja-JP" altLang="en-US" sz="1050" b="0" dirty="0">
                          <a:solidFill>
                            <a:schemeClr val="tx1"/>
                          </a:solidFill>
                          <a:latin typeface="+mn-ea"/>
                          <a:ea typeface="+mn-ea"/>
                        </a:rPr>
                        <a:t>（２）相談支援体制の機能強化</a:t>
                      </a:r>
                      <a:endParaRPr kumimoji="1" lang="en-US" altLang="ja-JP" sz="1050" b="0" dirty="0">
                        <a:solidFill>
                          <a:schemeClr val="tx1"/>
                        </a:solidFill>
                        <a:latin typeface="+mn-ea"/>
                        <a:ea typeface="+mn-ea"/>
                      </a:endParaRPr>
                    </a:p>
                  </a:txBody>
                  <a:tcPr marL="36000" marR="36000" marT="72000" marB="72000"/>
                </a:tc>
                <a:tc>
                  <a:txBody>
                    <a:bodyPr/>
                    <a:lstStyle/>
                    <a:p>
                      <a:pPr algn="l"/>
                      <a:r>
                        <a:rPr kumimoji="1" lang="ja-JP" altLang="en-US" sz="1050" b="0" dirty="0">
                          <a:solidFill>
                            <a:schemeClr val="tx1"/>
                          </a:solidFill>
                          <a:latin typeface="+mn-ea"/>
                          <a:ea typeface="+mn-ea"/>
                        </a:rPr>
                        <a:t>・資質向上の継続</a:t>
                      </a:r>
                      <a:endParaRPr kumimoji="1" lang="en-US" altLang="ja-JP" sz="1050" b="0" dirty="0">
                        <a:solidFill>
                          <a:schemeClr val="tx1"/>
                        </a:solidFill>
                        <a:latin typeface="+mn-ea"/>
                        <a:ea typeface="+mn-ea"/>
                      </a:endParaRPr>
                    </a:p>
                    <a:p>
                      <a:pPr algn="l"/>
                      <a:r>
                        <a:rPr kumimoji="1" lang="ja-JP" altLang="en-US" sz="1050" b="0" dirty="0">
                          <a:solidFill>
                            <a:schemeClr val="tx1"/>
                          </a:solidFill>
                          <a:latin typeface="+mn-ea"/>
                          <a:ea typeface="+mn-ea"/>
                        </a:rPr>
                        <a:t>・支援体制づくりの継続</a:t>
                      </a:r>
                      <a:endParaRPr kumimoji="1" lang="en-US" altLang="ja-JP" sz="1050" b="0" dirty="0">
                        <a:solidFill>
                          <a:schemeClr val="tx1"/>
                        </a:solidFill>
                        <a:latin typeface="+mn-ea"/>
                        <a:ea typeface="+mn-ea"/>
                      </a:endParaRPr>
                    </a:p>
                  </a:txBody>
                  <a:tcPr marL="36000" marR="36000" marT="72000" marB="72000"/>
                </a:tc>
                <a:tc>
                  <a:txBody>
                    <a:bodyPr/>
                    <a:lstStyle/>
                    <a:p>
                      <a:pPr algn="ctr"/>
                      <a:endParaRPr kumimoji="1" lang="en-US" altLang="ja-JP" sz="1050" b="0" dirty="0">
                        <a:solidFill>
                          <a:srgbClr val="FF0000"/>
                        </a:solidFill>
                        <a:latin typeface="+mn-ea"/>
                        <a:ea typeface="+mn-ea"/>
                      </a:endParaRPr>
                    </a:p>
                  </a:txBody>
                  <a:tcPr marL="36000" marR="36000" marT="72000" marB="72000"/>
                </a:tc>
                <a:tc>
                  <a:txBody>
                    <a:bodyPr/>
                    <a:lstStyle/>
                    <a:p>
                      <a:pPr algn="l"/>
                      <a:r>
                        <a:rPr kumimoji="1" lang="ja-JP" altLang="en-US" sz="1000" b="1" dirty="0">
                          <a:solidFill>
                            <a:srgbClr val="FF0000"/>
                          </a:solidFill>
                          <a:latin typeface="+mn-ea"/>
                          <a:ea typeface="+mn-ea"/>
                        </a:rPr>
                        <a:t>◆基幹相談支援センター</a:t>
                      </a:r>
                      <a:endParaRPr kumimoji="1" lang="en-US" altLang="ja-JP" sz="1000" b="1" dirty="0">
                        <a:solidFill>
                          <a:srgbClr val="FF0000"/>
                        </a:solidFill>
                        <a:latin typeface="+mn-ea"/>
                        <a:ea typeface="+mn-ea"/>
                      </a:endParaRPr>
                    </a:p>
                    <a:p>
                      <a:pPr algn="l"/>
                      <a:r>
                        <a:rPr kumimoji="1" lang="ja-JP" altLang="en-US" sz="1000" b="1" dirty="0">
                          <a:solidFill>
                            <a:srgbClr val="FF0000"/>
                          </a:solidFill>
                          <a:latin typeface="+mn-ea"/>
                          <a:ea typeface="+mn-ea"/>
                        </a:rPr>
                        <a:t>　事業</a:t>
                      </a:r>
                      <a:endParaRPr kumimoji="1" lang="en-US" altLang="ja-JP" sz="1000" b="1" dirty="0">
                        <a:solidFill>
                          <a:srgbClr val="FF0000"/>
                        </a:solidFill>
                        <a:latin typeface="+mn-ea"/>
                        <a:ea typeface="+mn-ea"/>
                      </a:endParaRPr>
                    </a:p>
                    <a:p>
                      <a:pPr algn="l"/>
                      <a:r>
                        <a:rPr kumimoji="1" lang="ja-JP" altLang="en-US" sz="1000" b="1" dirty="0">
                          <a:solidFill>
                            <a:srgbClr val="FF0000"/>
                          </a:solidFill>
                          <a:latin typeface="+mn-ea"/>
                          <a:ea typeface="+mn-ea"/>
                        </a:rPr>
                        <a:t>◆相談支援専門部会</a:t>
                      </a:r>
                      <a:endParaRPr kumimoji="1" lang="en-US" altLang="ja-JP" sz="100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a:solidFill>
                            <a:schemeClr val="tx1"/>
                          </a:solidFill>
                          <a:latin typeface="+mn-lt"/>
                          <a:ea typeface="+mn-ea"/>
                          <a:cs typeface="+mn-cs"/>
                        </a:rPr>
                        <a:t>＜平成３１年度取組＞</a:t>
                      </a:r>
                      <a:endParaRPr kumimoji="1" lang="en-US" altLang="ja-JP" sz="100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a:solidFill>
                            <a:schemeClr val="tx1"/>
                          </a:solidFill>
                          <a:latin typeface="+mn-lt"/>
                          <a:ea typeface="+mn-ea"/>
                          <a:cs typeface="+mn-cs"/>
                        </a:rPr>
                        <a:t>・相談支援専門員も運営</a:t>
                      </a:r>
                      <a:endParaRPr kumimoji="1" lang="en-US" altLang="ja-JP" sz="100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a:solidFill>
                            <a:schemeClr val="tx1"/>
                          </a:solidFill>
                          <a:latin typeface="+mn-lt"/>
                          <a:ea typeface="+mn-ea"/>
                          <a:cs typeface="+mn-cs"/>
                        </a:rPr>
                        <a:t>　の視点を持てるような研</a:t>
                      </a:r>
                      <a:endParaRPr kumimoji="1" lang="en-US" altLang="ja-JP" sz="100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a:solidFill>
                            <a:schemeClr val="tx1"/>
                          </a:solidFill>
                          <a:latin typeface="+mn-lt"/>
                          <a:ea typeface="+mn-ea"/>
                          <a:cs typeface="+mn-cs"/>
                        </a:rPr>
                        <a:t>　修会を開催</a:t>
                      </a:r>
                      <a:endParaRPr kumimoji="1" lang="en-US" altLang="ja-JP" sz="100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a:solidFill>
                            <a:schemeClr val="tx1"/>
                          </a:solidFill>
                          <a:latin typeface="+mn-lt"/>
                          <a:ea typeface="+mn-ea"/>
                          <a:cs typeface="+mn-cs"/>
                        </a:rPr>
                        <a:t>・部会主導でガイドブック</a:t>
                      </a:r>
                      <a:endParaRPr kumimoji="1" lang="en-US" altLang="ja-JP" sz="100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b="0" kern="1200" dirty="0">
                          <a:solidFill>
                            <a:schemeClr val="tx1"/>
                          </a:solidFill>
                          <a:latin typeface="+mn-lt"/>
                          <a:ea typeface="+mn-ea"/>
                          <a:cs typeface="+mn-cs"/>
                        </a:rPr>
                        <a:t>　を作成</a:t>
                      </a:r>
                      <a:endParaRPr kumimoji="1" lang="en-US" altLang="ja-JP" sz="1000" b="1" dirty="0">
                        <a:solidFill>
                          <a:srgbClr val="FF0000"/>
                        </a:solidFill>
                        <a:latin typeface="+mn-ea"/>
                        <a:ea typeface="+mn-ea"/>
                      </a:endParaRPr>
                    </a:p>
                  </a:txBody>
                  <a:tcPr marL="36000" marR="36000" marT="72000" marB="72000"/>
                </a:tc>
                <a:extLst>
                  <a:ext uri="{0D108BD9-81ED-4DB2-BD59-A6C34878D82A}">
                    <a16:rowId xmlns:a16="http://schemas.microsoft.com/office/drawing/2014/main" val="10003"/>
                  </a:ext>
                </a:extLst>
              </a:tr>
            </a:tbl>
          </a:graphicData>
        </a:graphic>
      </p:graphicFrame>
      <p:sp>
        <p:nvSpPr>
          <p:cNvPr id="2" name="スライド番号プレースホルダ 1"/>
          <p:cNvSpPr>
            <a:spLocks noGrp="1"/>
          </p:cNvSpPr>
          <p:nvPr>
            <p:ph type="sldNum" sz="quarter" idx="12"/>
          </p:nvPr>
        </p:nvSpPr>
        <p:spPr>
          <a:xfrm>
            <a:off x="7029671" y="36468"/>
            <a:ext cx="2133600" cy="365125"/>
          </a:xfrm>
        </p:spPr>
        <p:txBody>
          <a:bodyPr/>
          <a:lstStyle/>
          <a:p>
            <a:r>
              <a:rPr lang="ja-JP" altLang="en-US" dirty="0"/>
              <a:t>４</a:t>
            </a:r>
            <a:endParaRPr kumimoji="1" lang="ja-JP" altLang="en-US" dirty="0"/>
          </a:p>
        </p:txBody>
      </p:sp>
      <p:sp>
        <p:nvSpPr>
          <p:cNvPr id="5" name="テキスト ボックス 4"/>
          <p:cNvSpPr txBox="1"/>
          <p:nvPr/>
        </p:nvSpPr>
        <p:spPr>
          <a:xfrm>
            <a:off x="179510" y="1252554"/>
            <a:ext cx="9031359" cy="276999"/>
          </a:xfrm>
          <a:prstGeom prst="rect">
            <a:avLst/>
          </a:prstGeom>
          <a:noFill/>
        </p:spPr>
        <p:txBody>
          <a:bodyPr wrap="square" rtlCol="0">
            <a:spAutoFit/>
          </a:bodyPr>
          <a:lstStyle/>
          <a:p>
            <a:r>
              <a:rPr kumimoji="1" lang="en-US" altLang="ja-JP" sz="1200" dirty="0"/>
              <a:t>※</a:t>
            </a:r>
            <a:r>
              <a:rPr kumimoji="1" lang="ja-JP" altLang="en-US" sz="1200" dirty="0"/>
              <a:t>下記項目は計画の基本目標及び成果目標から抜粋したもの</a:t>
            </a:r>
          </a:p>
        </p:txBody>
      </p:sp>
      <p:sp>
        <p:nvSpPr>
          <p:cNvPr id="13" name="タイトル 1"/>
          <p:cNvSpPr txBox="1">
            <a:spLocks/>
          </p:cNvSpPr>
          <p:nvPr/>
        </p:nvSpPr>
        <p:spPr>
          <a:xfrm>
            <a:off x="-1" y="0"/>
            <a:ext cx="9143997" cy="576064"/>
          </a:xfrm>
          <a:prstGeom prst="rect">
            <a:avLst/>
          </a:prstGeom>
        </p:spPr>
        <p:txBody>
          <a:bodyP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ja-JP" altLang="en-US" sz="2800" noProof="0" dirty="0">
                <a:latin typeface="+mj-lt"/>
                <a:ea typeface="+mj-ea"/>
                <a:cs typeface="+mj-cs"/>
              </a:rPr>
              <a:t>４．</a:t>
            </a:r>
            <a:r>
              <a:rPr lang="ja-JP" altLang="en-US" sz="2800" dirty="0">
                <a:latin typeface="+mj-lt"/>
                <a:ea typeface="+mj-ea"/>
                <a:cs typeface="+mj-cs"/>
              </a:rPr>
              <a:t>平成３１年度</a:t>
            </a:r>
            <a:r>
              <a:rPr kumimoji="1" lang="ja-JP" altLang="en-US" sz="2800" b="0" i="0" u="none" strike="noStrike" kern="1200" cap="none" spc="0" normalizeH="0" baseline="0" noProof="0" dirty="0">
                <a:ln>
                  <a:noFill/>
                </a:ln>
                <a:solidFill>
                  <a:schemeClr val="tx1"/>
                </a:solidFill>
                <a:effectLst/>
                <a:uLnTx/>
                <a:uFillTx/>
                <a:latin typeface="+mj-lt"/>
                <a:ea typeface="+mj-ea"/>
                <a:cs typeface="+mj-cs"/>
              </a:rPr>
              <a:t>重点項目（案）</a:t>
            </a:r>
            <a:endParaRPr kumimoji="1" lang="ja-JP" altLang="en-US" sz="2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四角形: 角を丸くする 3">
            <a:extLst>
              <a:ext uri="{FF2B5EF4-FFF2-40B4-BE49-F238E27FC236}">
                <a16:creationId xmlns:a16="http://schemas.microsoft.com/office/drawing/2014/main" id="{0B936445-688D-484F-B7D5-9672FDCEB76A}"/>
              </a:ext>
            </a:extLst>
          </p:cNvPr>
          <p:cNvSpPr/>
          <p:nvPr/>
        </p:nvSpPr>
        <p:spPr>
          <a:xfrm>
            <a:off x="269268" y="4811240"/>
            <a:ext cx="8851845" cy="467037"/>
          </a:xfrm>
          <a:prstGeom prst="roundRect">
            <a:avLst/>
          </a:prstGeom>
          <a:noFill/>
          <a:ln w="571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p:cNvSpPr/>
          <p:nvPr/>
        </p:nvSpPr>
        <p:spPr>
          <a:xfrm>
            <a:off x="7427548" y="4495685"/>
            <a:ext cx="437322" cy="4129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t>新</a:t>
            </a:r>
          </a:p>
        </p:txBody>
      </p:sp>
    </p:spTree>
    <p:extLst>
      <p:ext uri="{BB962C8B-B14F-4D97-AF65-F5344CB8AC3E}">
        <p14:creationId xmlns:p14="http://schemas.microsoft.com/office/powerpoint/2010/main" val="3775790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1188811043"/>
              </p:ext>
            </p:extLst>
          </p:nvPr>
        </p:nvGraphicFramePr>
        <p:xfrm>
          <a:off x="0" y="401593"/>
          <a:ext cx="9143996" cy="3883080"/>
        </p:xfrm>
        <a:graphic>
          <a:graphicData uri="http://schemas.openxmlformats.org/drawingml/2006/table">
            <a:tbl>
              <a:tblPr firstRow="1" bandRow="1">
                <a:tableStyleId>{5C22544A-7EE6-4342-B048-85BDC9FD1C3A}</a:tableStyleId>
              </a:tblPr>
              <a:tblGrid>
                <a:gridCol w="1033669">
                  <a:extLst>
                    <a:ext uri="{9D8B030D-6E8A-4147-A177-3AD203B41FA5}">
                      <a16:colId xmlns:a16="http://schemas.microsoft.com/office/drawing/2014/main" val="20000"/>
                    </a:ext>
                  </a:extLst>
                </a:gridCol>
                <a:gridCol w="1868557">
                  <a:extLst>
                    <a:ext uri="{9D8B030D-6E8A-4147-A177-3AD203B41FA5}">
                      <a16:colId xmlns:a16="http://schemas.microsoft.com/office/drawing/2014/main" val="20001"/>
                    </a:ext>
                  </a:extLst>
                </a:gridCol>
                <a:gridCol w="2716696">
                  <a:extLst>
                    <a:ext uri="{9D8B030D-6E8A-4147-A177-3AD203B41FA5}">
                      <a16:colId xmlns:a16="http://schemas.microsoft.com/office/drawing/2014/main" val="1652863112"/>
                    </a:ext>
                  </a:extLst>
                </a:gridCol>
                <a:gridCol w="1603513">
                  <a:extLst>
                    <a:ext uri="{9D8B030D-6E8A-4147-A177-3AD203B41FA5}">
                      <a16:colId xmlns:a16="http://schemas.microsoft.com/office/drawing/2014/main" val="1450362353"/>
                    </a:ext>
                  </a:extLst>
                </a:gridCol>
                <a:gridCol w="449934">
                  <a:extLst>
                    <a:ext uri="{9D8B030D-6E8A-4147-A177-3AD203B41FA5}">
                      <a16:colId xmlns:a16="http://schemas.microsoft.com/office/drawing/2014/main" val="2032848775"/>
                    </a:ext>
                  </a:extLst>
                </a:gridCol>
                <a:gridCol w="1471627">
                  <a:extLst>
                    <a:ext uri="{9D8B030D-6E8A-4147-A177-3AD203B41FA5}">
                      <a16:colId xmlns:a16="http://schemas.microsoft.com/office/drawing/2014/main" val="4189248356"/>
                    </a:ext>
                  </a:extLst>
                </a:gridCol>
              </a:tblGrid>
              <a:tr h="501038">
                <a:tc>
                  <a:txBody>
                    <a:bodyPr/>
                    <a:lstStyle/>
                    <a:p>
                      <a:pPr algn="ctr"/>
                      <a:r>
                        <a:rPr kumimoji="1" lang="ja-JP" altLang="en-US" sz="1400" b="0" dirty="0">
                          <a:solidFill>
                            <a:schemeClr val="bg1"/>
                          </a:solidFill>
                          <a:latin typeface="+mn-ea"/>
                          <a:ea typeface="+mn-ea"/>
                        </a:rPr>
                        <a:t>基本目標</a:t>
                      </a:r>
                      <a:endParaRPr kumimoji="1" lang="en-US" altLang="ja-JP" sz="1400" b="0" dirty="0">
                        <a:solidFill>
                          <a:schemeClr val="bg1"/>
                        </a:solidFill>
                        <a:latin typeface="+mn-ea"/>
                        <a:ea typeface="+mn-ea"/>
                      </a:endParaRPr>
                    </a:p>
                  </a:txBody>
                  <a:tcPr marL="36000" marR="36000" marT="72000" marB="72000"/>
                </a:tc>
                <a:tc>
                  <a:txBody>
                    <a:bodyPr/>
                    <a:lstStyle/>
                    <a:p>
                      <a:pPr algn="ctr"/>
                      <a:r>
                        <a:rPr kumimoji="1" lang="ja-JP" altLang="en-US" sz="1400" b="0" dirty="0">
                          <a:solidFill>
                            <a:schemeClr val="bg1"/>
                          </a:solidFill>
                          <a:latin typeface="+mn-ea"/>
                          <a:ea typeface="+mn-ea"/>
                        </a:rPr>
                        <a:t>基本施策</a:t>
                      </a:r>
                      <a:endParaRPr kumimoji="1" lang="en-US" altLang="ja-JP" sz="1400" b="0" dirty="0">
                        <a:solidFill>
                          <a:schemeClr val="bg1"/>
                        </a:solidFill>
                        <a:latin typeface="+mn-ea"/>
                        <a:ea typeface="+mn-ea"/>
                      </a:endParaRPr>
                    </a:p>
                    <a:p>
                      <a:pPr algn="ctr"/>
                      <a:r>
                        <a:rPr kumimoji="1" lang="ja-JP" altLang="en-US" sz="1000" b="0" dirty="0">
                          <a:solidFill>
                            <a:schemeClr val="bg1"/>
                          </a:solidFill>
                          <a:latin typeface="+mn-ea"/>
                          <a:ea typeface="+mn-ea"/>
                        </a:rPr>
                        <a:t>（協議会で協議・検討部分）</a:t>
                      </a:r>
                    </a:p>
                  </a:txBody>
                  <a:tcPr marL="36000" marR="36000" marT="72000" marB="72000"/>
                </a:tc>
                <a:tc>
                  <a:txBody>
                    <a:bodyPr/>
                    <a:lstStyle/>
                    <a:p>
                      <a:pPr algn="ctr"/>
                      <a:r>
                        <a:rPr kumimoji="1" lang="ja-JP" altLang="en-US" sz="1400" b="0" dirty="0">
                          <a:solidFill>
                            <a:schemeClr val="bg1"/>
                          </a:solidFill>
                          <a:latin typeface="+mn-ea"/>
                          <a:ea typeface="+mn-ea"/>
                        </a:rPr>
                        <a:t>成果目標</a:t>
                      </a:r>
                    </a:p>
                  </a:txBody>
                  <a:tcPr marL="36000" marR="36000" marT="72000" marB="72000"/>
                </a:tc>
                <a:tc>
                  <a:txBody>
                    <a:bodyPr/>
                    <a:lstStyle/>
                    <a:p>
                      <a:pPr algn="ctr"/>
                      <a:r>
                        <a:rPr kumimoji="1" lang="ja-JP" altLang="en-US" sz="1400" b="0" dirty="0">
                          <a:solidFill>
                            <a:schemeClr val="bg1"/>
                          </a:solidFill>
                          <a:latin typeface="+mn-ea"/>
                          <a:ea typeface="+mn-ea"/>
                        </a:rPr>
                        <a:t>Ｈ３０年度の課題</a:t>
                      </a:r>
                      <a:endParaRPr kumimoji="1" lang="en-US" altLang="ja-JP" sz="1400" b="0" dirty="0">
                        <a:solidFill>
                          <a:schemeClr val="bg1"/>
                        </a:solidFill>
                        <a:latin typeface="+mn-ea"/>
                        <a:ea typeface="+mn-ea"/>
                      </a:endParaRPr>
                    </a:p>
                  </a:txBody>
                  <a:tcPr marL="36000" marR="36000" marT="72000" marB="72000"/>
                </a:tc>
                <a:tc>
                  <a:txBody>
                    <a:bodyPr/>
                    <a:lstStyle/>
                    <a:p>
                      <a:pPr algn="ctr"/>
                      <a:r>
                        <a:rPr kumimoji="1" lang="ja-JP" altLang="en-US" sz="1400" b="0" dirty="0">
                          <a:solidFill>
                            <a:schemeClr val="bg1"/>
                          </a:solidFill>
                          <a:latin typeface="+mn-ea"/>
                          <a:ea typeface="+mn-ea"/>
                        </a:rPr>
                        <a:t>重点項目</a:t>
                      </a:r>
                      <a:endParaRPr kumimoji="1" lang="en-US" altLang="ja-JP" sz="1400" b="0" dirty="0">
                        <a:solidFill>
                          <a:schemeClr val="bg1"/>
                        </a:solidFill>
                        <a:latin typeface="+mn-ea"/>
                        <a:ea typeface="+mn-ea"/>
                      </a:endParaRPr>
                    </a:p>
                  </a:txBody>
                  <a:tcPr marL="36000" marR="36000" marT="72000" marB="72000"/>
                </a:tc>
                <a:tc>
                  <a:txBody>
                    <a:bodyPr/>
                    <a:lstStyle/>
                    <a:p>
                      <a:pPr algn="ctr"/>
                      <a:r>
                        <a:rPr kumimoji="1" lang="ja-JP" altLang="en-US" sz="1400" b="0" dirty="0">
                          <a:solidFill>
                            <a:schemeClr val="bg1"/>
                          </a:solidFill>
                          <a:latin typeface="+mn-ea"/>
                          <a:ea typeface="+mn-ea"/>
                        </a:rPr>
                        <a:t>取り組み</a:t>
                      </a:r>
                      <a:endParaRPr kumimoji="1" lang="en-US" altLang="ja-JP" sz="1400" b="0" dirty="0">
                        <a:solidFill>
                          <a:schemeClr val="bg1"/>
                        </a:solidFill>
                        <a:latin typeface="+mn-ea"/>
                        <a:ea typeface="+mn-ea"/>
                      </a:endParaRPr>
                    </a:p>
                  </a:txBody>
                  <a:tcPr marL="36000" marR="36000" marT="72000" marB="72000"/>
                </a:tc>
                <a:extLst>
                  <a:ext uri="{0D108BD9-81ED-4DB2-BD59-A6C34878D82A}">
                    <a16:rowId xmlns:a16="http://schemas.microsoft.com/office/drawing/2014/main" val="10000"/>
                  </a:ext>
                </a:extLst>
              </a:tr>
              <a:tr h="547865">
                <a:tc rowSpan="2">
                  <a:txBody>
                    <a:bodyPr/>
                    <a:lstStyle/>
                    <a:p>
                      <a:pPr algn="l"/>
                      <a:r>
                        <a:rPr kumimoji="1" lang="ja-JP" altLang="en-US" sz="1050" b="0" dirty="0">
                          <a:solidFill>
                            <a:schemeClr val="tx1"/>
                          </a:solidFill>
                          <a:latin typeface="+mn-ea"/>
                          <a:ea typeface="+mn-ea"/>
                        </a:rPr>
                        <a:t>（２）共に学び、共に働き、共に活動できるまちづくり</a:t>
                      </a:r>
                      <a:endParaRPr kumimoji="1" lang="en-US" altLang="ja-JP" sz="1050" b="0" dirty="0">
                        <a:solidFill>
                          <a:schemeClr val="tx1"/>
                        </a:solidFill>
                        <a:latin typeface="+mn-ea"/>
                        <a:ea typeface="+mn-ea"/>
                      </a:endParaRPr>
                    </a:p>
                  </a:txBody>
                  <a:tcPr marL="36000" marR="36000" marT="72000" marB="72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①雇用・就労、経済的自立支援の推進</a:t>
                      </a: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（３）福祉的就労の充実と福祉施設から一般就労への移行促進</a:t>
                      </a: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・目標達成に向け、効果的</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　な取組の発案、実施</a:t>
                      </a:r>
                      <a:endParaRPr kumimoji="1" lang="en-US" altLang="ja-JP" sz="1050" b="0" dirty="0">
                        <a:solidFill>
                          <a:schemeClr val="tx1"/>
                        </a:solidFill>
                        <a:latin typeface="+mn-ea"/>
                        <a:ea typeface="+mn-ea"/>
                      </a:endParaRPr>
                    </a:p>
                  </a:txBody>
                  <a:tcPr marL="36000" marR="36000" marT="72000" marB="720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rgbClr val="FF0000"/>
                          </a:solidFill>
                          <a:latin typeface="+mn-ea"/>
                          <a:ea typeface="+mn-ea"/>
                        </a:rPr>
                        <a:t>★</a:t>
                      </a:r>
                      <a:endParaRPr kumimoji="1" lang="en-US" altLang="ja-JP" sz="1050" b="0" dirty="0">
                        <a:solidFill>
                          <a:srgbClr val="FF0000"/>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FF0000"/>
                          </a:solidFill>
                          <a:latin typeface="+mn-ea"/>
                          <a:ea typeface="+mn-ea"/>
                        </a:rPr>
                        <a:t>◆就労支援専門部会</a:t>
                      </a: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n-lt"/>
                          <a:ea typeface="+mn-ea"/>
                          <a:cs typeface="+mn-cs"/>
                        </a:rPr>
                        <a:t>＜平成３１年度取組＞</a:t>
                      </a:r>
                      <a:endParaRPr kumimoji="1" lang="en-US" altLang="ja-JP" sz="105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n-lt"/>
                          <a:ea typeface="+mn-ea"/>
                          <a:cs typeface="+mn-cs"/>
                        </a:rPr>
                        <a:t>・</a:t>
                      </a:r>
                      <a:r>
                        <a:rPr kumimoji="1" lang="en-US" altLang="ja-JP" sz="1050" b="0" kern="1200" dirty="0">
                          <a:solidFill>
                            <a:schemeClr val="tx1"/>
                          </a:solidFill>
                          <a:latin typeface="+mn-lt"/>
                          <a:ea typeface="+mn-ea"/>
                          <a:cs typeface="+mn-cs"/>
                        </a:rPr>
                        <a:t>【</a:t>
                      </a:r>
                      <a:r>
                        <a:rPr kumimoji="1" lang="ja-JP" altLang="en-US" sz="1050" b="0" kern="1200" dirty="0">
                          <a:solidFill>
                            <a:schemeClr val="tx1"/>
                          </a:solidFill>
                          <a:latin typeface="+mn-lt"/>
                          <a:ea typeface="+mn-ea"/>
                          <a:cs typeface="+mn-cs"/>
                        </a:rPr>
                        <a:t>新</a:t>
                      </a:r>
                      <a:r>
                        <a:rPr kumimoji="1" lang="en-US" altLang="ja-JP" sz="1050" b="0" kern="1200" dirty="0">
                          <a:solidFill>
                            <a:schemeClr val="tx1"/>
                          </a:solidFill>
                          <a:latin typeface="+mn-lt"/>
                          <a:ea typeface="+mn-ea"/>
                          <a:cs typeface="+mn-cs"/>
                        </a:rPr>
                        <a:t>】</a:t>
                      </a:r>
                      <a:r>
                        <a:rPr kumimoji="1" lang="ja-JP" altLang="en-US" sz="1050" b="0" kern="1200" dirty="0">
                          <a:solidFill>
                            <a:schemeClr val="tx1"/>
                          </a:solidFill>
                          <a:latin typeface="+mn-lt"/>
                          <a:ea typeface="+mn-ea"/>
                          <a:cs typeface="+mn-cs"/>
                        </a:rPr>
                        <a:t>福祉事業所の中</a:t>
                      </a:r>
                      <a:endParaRPr kumimoji="1" lang="en-US" altLang="ja-JP" sz="105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n-lt"/>
                          <a:ea typeface="+mn-ea"/>
                          <a:cs typeface="+mn-cs"/>
                        </a:rPr>
                        <a:t>　小企業見学ツアー企画</a:t>
                      </a:r>
                      <a:endParaRPr kumimoji="1" lang="en-US" altLang="ja-JP" sz="105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n-lt"/>
                          <a:ea typeface="+mn-ea"/>
                          <a:cs typeface="+mn-cs"/>
                        </a:rPr>
                        <a:t>・</a:t>
                      </a:r>
                      <a:r>
                        <a:rPr kumimoji="1" lang="en-US" altLang="ja-JP" sz="1050" b="0" kern="1200" dirty="0">
                          <a:solidFill>
                            <a:schemeClr val="tx1"/>
                          </a:solidFill>
                          <a:latin typeface="+mn-lt"/>
                          <a:ea typeface="+mn-ea"/>
                          <a:cs typeface="+mn-cs"/>
                        </a:rPr>
                        <a:t>【</a:t>
                      </a:r>
                      <a:r>
                        <a:rPr kumimoji="1" lang="ja-JP" altLang="en-US" sz="1050" b="0" kern="1200" dirty="0">
                          <a:solidFill>
                            <a:schemeClr val="tx1"/>
                          </a:solidFill>
                          <a:latin typeface="+mn-lt"/>
                          <a:ea typeface="+mn-ea"/>
                          <a:cs typeface="+mn-cs"/>
                        </a:rPr>
                        <a:t>新</a:t>
                      </a:r>
                      <a:r>
                        <a:rPr kumimoji="1" lang="en-US" altLang="ja-JP" sz="1050" b="0" kern="1200" dirty="0">
                          <a:solidFill>
                            <a:schemeClr val="tx1"/>
                          </a:solidFill>
                          <a:latin typeface="+mn-lt"/>
                          <a:ea typeface="+mn-ea"/>
                          <a:cs typeface="+mn-cs"/>
                        </a:rPr>
                        <a:t>】</a:t>
                      </a:r>
                      <a:r>
                        <a:rPr kumimoji="1" lang="ja-JP" altLang="en-US" sz="1050" b="0" kern="1200" dirty="0">
                          <a:solidFill>
                            <a:schemeClr val="tx1"/>
                          </a:solidFill>
                          <a:latin typeface="+mn-lt"/>
                          <a:ea typeface="+mn-ea"/>
                          <a:cs typeface="+mn-cs"/>
                        </a:rPr>
                        <a:t>効果的なＰＲ活動</a:t>
                      </a:r>
                      <a:endParaRPr kumimoji="1" lang="en-US" altLang="ja-JP" sz="105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n-lt"/>
                          <a:ea typeface="+mn-ea"/>
                          <a:cs typeface="+mn-cs"/>
                        </a:rPr>
                        <a:t>　企画</a:t>
                      </a: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rgbClr val="FF0000"/>
                          </a:solidFill>
                          <a:latin typeface="+mn-ea"/>
                          <a:ea typeface="+mn-ea"/>
                        </a:rPr>
                        <a:t>◆移動支援専門部会</a:t>
                      </a:r>
                      <a:endParaRPr kumimoji="1" lang="en-US" altLang="ja-JP" sz="1050" b="1" dirty="0">
                        <a:solidFill>
                          <a:srgbClr val="FF0000"/>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n-lt"/>
                          <a:ea typeface="+mn-ea"/>
                          <a:cs typeface="+mn-cs"/>
                        </a:rPr>
                        <a:t>＜平成３１年度取組＞</a:t>
                      </a:r>
                      <a:endParaRPr kumimoji="1" lang="en-US" altLang="ja-JP" sz="105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n-lt"/>
                          <a:ea typeface="+mn-ea"/>
                          <a:cs typeface="+mn-cs"/>
                        </a:rPr>
                        <a:t>・</a:t>
                      </a:r>
                      <a:r>
                        <a:rPr kumimoji="1" lang="en-US" altLang="ja-JP" sz="1050" b="0" kern="1200" dirty="0">
                          <a:solidFill>
                            <a:schemeClr val="tx1"/>
                          </a:solidFill>
                          <a:latin typeface="+mn-lt"/>
                          <a:ea typeface="+mn-ea"/>
                          <a:cs typeface="+mn-cs"/>
                        </a:rPr>
                        <a:t>【</a:t>
                      </a:r>
                      <a:r>
                        <a:rPr kumimoji="1" lang="ja-JP" altLang="en-US" sz="1050" b="0" kern="1200" dirty="0">
                          <a:solidFill>
                            <a:schemeClr val="tx1"/>
                          </a:solidFill>
                          <a:latin typeface="+mn-lt"/>
                          <a:ea typeface="+mn-ea"/>
                          <a:cs typeface="+mn-cs"/>
                        </a:rPr>
                        <a:t>新</a:t>
                      </a:r>
                      <a:r>
                        <a:rPr kumimoji="1" lang="en-US" altLang="ja-JP" sz="1050" b="0" kern="1200" dirty="0">
                          <a:solidFill>
                            <a:schemeClr val="tx1"/>
                          </a:solidFill>
                          <a:latin typeface="+mn-lt"/>
                          <a:ea typeface="+mn-ea"/>
                          <a:cs typeface="+mn-cs"/>
                        </a:rPr>
                        <a:t>】</a:t>
                      </a:r>
                      <a:r>
                        <a:rPr kumimoji="1" lang="ja-JP" altLang="en-US" sz="1050" b="0" kern="1200" dirty="0">
                          <a:solidFill>
                            <a:schemeClr val="tx1"/>
                          </a:solidFill>
                          <a:latin typeface="+mn-lt"/>
                          <a:ea typeface="+mn-ea"/>
                          <a:cs typeface="+mn-cs"/>
                        </a:rPr>
                        <a:t>移動における社会</a:t>
                      </a:r>
                      <a:endParaRPr kumimoji="1" lang="en-US" altLang="ja-JP" sz="105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n-lt"/>
                          <a:ea typeface="+mn-ea"/>
                          <a:cs typeface="+mn-cs"/>
                        </a:rPr>
                        <a:t>　資源を有効活用できる</a:t>
                      </a:r>
                      <a:endParaRPr kumimoji="1" lang="en-US" altLang="ja-JP" sz="105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tx1"/>
                          </a:solidFill>
                          <a:latin typeface="+mn-lt"/>
                          <a:ea typeface="+mn-ea"/>
                          <a:cs typeface="+mn-cs"/>
                        </a:rPr>
                        <a:t>　冊子の作成</a:t>
                      </a:r>
                      <a:endParaRPr kumimoji="1" lang="en-US" altLang="ja-JP" sz="1050" b="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latin typeface="+mn-ea"/>
                        <a:ea typeface="+mn-ea"/>
                      </a:endParaRPr>
                    </a:p>
                  </a:txBody>
                  <a:tcPr marL="36000" marR="36000" marT="72000" marB="72000" anchor="ctr"/>
                </a:tc>
                <a:extLst>
                  <a:ext uri="{0D108BD9-81ED-4DB2-BD59-A6C34878D82A}">
                    <a16:rowId xmlns:a16="http://schemas.microsoft.com/office/drawing/2014/main" val="10007"/>
                  </a:ext>
                </a:extLst>
              </a:tr>
              <a:tr h="407383">
                <a:tc vMerge="1">
                  <a:txBody>
                    <a:bodyPr/>
                    <a:lstStyle/>
                    <a:p>
                      <a:pPr algn="l"/>
                      <a:endParaRPr kumimoji="1" lang="en-US" altLang="ja-JP" sz="1050" b="0" dirty="0">
                        <a:solidFill>
                          <a:schemeClr val="tx1"/>
                        </a:solidFill>
                        <a:latin typeface="+mn-ea"/>
                        <a:ea typeface="+mn-ea"/>
                      </a:endParaRPr>
                    </a:p>
                  </a:txBody>
                  <a:tcPr marL="36000" marR="36000" marT="72000" marB="72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③保育体制の充実</a:t>
                      </a:r>
                      <a:endParaRPr kumimoji="1" lang="en-US" altLang="ja-JP" sz="1050" b="0" dirty="0">
                        <a:solidFill>
                          <a:schemeClr val="tx1"/>
                        </a:solidFill>
                        <a:latin typeface="+mn-ea"/>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④教育体制の充実</a:t>
                      </a:r>
                      <a:endParaRPr kumimoji="1" lang="en-US" altLang="ja-JP" sz="1050" b="0" dirty="0">
                        <a:solidFill>
                          <a:schemeClr val="tx1"/>
                        </a:solidFill>
                        <a:latin typeface="+mn-ea"/>
                        <a:ea typeface="+mn-ea"/>
                      </a:endParaRPr>
                    </a:p>
                  </a:txBody>
                  <a:tcPr marL="36000" marR="36000" marT="72000" marB="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tx1"/>
                          </a:solidFill>
                          <a:latin typeface="+mn-ea"/>
                          <a:ea typeface="+mn-ea"/>
                        </a:rPr>
                        <a:t>※</a:t>
                      </a:r>
                      <a:r>
                        <a:rPr kumimoji="1" lang="ja-JP" altLang="en-US" sz="1050" b="0" dirty="0">
                          <a:solidFill>
                            <a:schemeClr val="tx1"/>
                          </a:solidFill>
                          <a:latin typeface="+mn-ea"/>
                          <a:ea typeface="+mn-ea"/>
                        </a:rPr>
                        <a:t>再掲　</a:t>
                      </a:r>
                      <a:r>
                        <a:rPr kumimoji="1" lang="en-US" altLang="ja-JP" sz="1050" b="0" dirty="0">
                          <a:solidFill>
                            <a:schemeClr val="tx1"/>
                          </a:solidFill>
                          <a:latin typeface="+mn-ea"/>
                          <a:ea typeface="+mn-ea"/>
                        </a:rPr>
                        <a:t>【</a:t>
                      </a:r>
                      <a:r>
                        <a:rPr kumimoji="1" lang="ja-JP" altLang="en-US" sz="1050" b="0" dirty="0">
                          <a:solidFill>
                            <a:schemeClr val="tx1"/>
                          </a:solidFill>
                          <a:latin typeface="+mn-ea"/>
                          <a:ea typeface="+mn-ea"/>
                        </a:rPr>
                        <a:t>　成果目標上記（１）①～⑤　</a:t>
                      </a:r>
                      <a:r>
                        <a:rPr kumimoji="1" lang="en-US" altLang="ja-JP" sz="1050" b="0" dirty="0">
                          <a:solidFill>
                            <a:schemeClr val="tx1"/>
                          </a:solidFill>
                          <a:latin typeface="+mn-ea"/>
                          <a:ea typeface="+mn-ea"/>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marL="36000" marR="36000" marT="72000" marB="72000">
                    <a:solidFill>
                      <a:schemeClr val="bg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marL="36000" marR="36000" marT="72000" marB="72000"/>
                </a:tc>
                <a:extLst>
                  <a:ext uri="{0D108BD9-81ED-4DB2-BD59-A6C34878D82A}">
                    <a16:rowId xmlns:a16="http://schemas.microsoft.com/office/drawing/2014/main" val="1987811301"/>
                  </a:ext>
                </a:extLst>
              </a:tr>
              <a:tr h="547865">
                <a:tc>
                  <a:txBody>
                    <a:bodyPr/>
                    <a:lstStyle/>
                    <a:p>
                      <a:pPr algn="l"/>
                      <a:r>
                        <a:rPr kumimoji="1" lang="ja-JP" altLang="en-US" sz="1050" b="0" dirty="0">
                          <a:solidFill>
                            <a:schemeClr val="tx1"/>
                          </a:solidFill>
                          <a:latin typeface="+mn-ea"/>
                          <a:ea typeface="+mn-ea"/>
                        </a:rPr>
                        <a:t>（３）支えあいにあふれ、共に生きるまちづくり</a:t>
                      </a:r>
                      <a:endParaRPr kumimoji="1" lang="en-US" altLang="ja-JP" sz="1050" b="0" dirty="0">
                        <a:solidFill>
                          <a:schemeClr val="tx1"/>
                        </a:solidFill>
                        <a:latin typeface="+mn-ea"/>
                        <a:ea typeface="+mn-ea"/>
                      </a:endParaRPr>
                    </a:p>
                  </a:txBody>
                  <a:tcPr marL="36000" marR="36000" marT="72000" marB="7200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①</a:t>
                      </a:r>
                      <a:r>
                        <a:rPr kumimoji="1" lang="ja-JP" altLang="en-US" sz="1050" b="0" dirty="0" err="1">
                          <a:solidFill>
                            <a:schemeClr val="tx1"/>
                          </a:solidFill>
                          <a:latin typeface="+mn-ea"/>
                          <a:ea typeface="+mn-ea"/>
                        </a:rPr>
                        <a:t>障がいに</a:t>
                      </a:r>
                      <a:r>
                        <a:rPr kumimoji="1" lang="ja-JP" altLang="en-US" sz="1050" b="0" dirty="0">
                          <a:solidFill>
                            <a:schemeClr val="tx1"/>
                          </a:solidFill>
                          <a:latin typeface="+mn-ea"/>
                          <a:ea typeface="+mn-ea"/>
                        </a:rPr>
                        <a:t>対する理解促進</a:t>
                      </a: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mn-ea"/>
                          <a:ea typeface="+mn-ea"/>
                        </a:rPr>
                        <a:t>・理解促進の継続</a:t>
                      </a:r>
                      <a:endParaRPr kumimoji="1" lang="en-US" altLang="ja-JP" sz="1050" b="0" dirty="0">
                        <a:solidFill>
                          <a:schemeClr val="tx1"/>
                        </a:solidFill>
                        <a:latin typeface="+mn-ea"/>
                        <a:ea typeface="+mn-ea"/>
                      </a:endParaRPr>
                    </a:p>
                  </a:txBody>
                  <a:tcPr marL="36000" marR="36000" marT="72000" marB="7200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marL="36000" marR="36000" marT="72000" marB="72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marL="36000" marR="36000" marT="72000" marB="72000"/>
                </a:tc>
                <a:extLst>
                  <a:ext uri="{0D108BD9-81ED-4DB2-BD59-A6C34878D82A}">
                    <a16:rowId xmlns:a16="http://schemas.microsoft.com/office/drawing/2014/main" val="2894461498"/>
                  </a:ext>
                </a:extLst>
              </a:tr>
            </a:tbl>
          </a:graphicData>
        </a:graphic>
      </p:graphicFrame>
      <p:sp>
        <p:nvSpPr>
          <p:cNvPr id="2" name="スライド番号プレースホルダ 1"/>
          <p:cNvSpPr>
            <a:spLocks noGrp="1"/>
          </p:cNvSpPr>
          <p:nvPr>
            <p:ph type="sldNum" sz="quarter" idx="12"/>
          </p:nvPr>
        </p:nvSpPr>
        <p:spPr>
          <a:xfrm>
            <a:off x="7029671" y="36468"/>
            <a:ext cx="2133600" cy="365125"/>
          </a:xfrm>
        </p:spPr>
        <p:txBody>
          <a:bodyPr/>
          <a:lstStyle/>
          <a:p>
            <a:r>
              <a:rPr lang="ja-JP" altLang="en-US" dirty="0"/>
              <a:t>５</a:t>
            </a:r>
            <a:endParaRPr kumimoji="1" lang="ja-JP" altLang="en-US" dirty="0"/>
          </a:p>
        </p:txBody>
      </p:sp>
      <p:sp>
        <p:nvSpPr>
          <p:cNvPr id="11" name="テキスト ボックス 10"/>
          <p:cNvSpPr txBox="1"/>
          <p:nvPr/>
        </p:nvSpPr>
        <p:spPr>
          <a:xfrm>
            <a:off x="598321" y="4449743"/>
            <a:ext cx="7947353" cy="400110"/>
          </a:xfrm>
          <a:prstGeom prst="rect">
            <a:avLst/>
          </a:prstGeom>
          <a:noFill/>
          <a:ln w="3175">
            <a:noFill/>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000" dirty="0"/>
              <a:t>※</a:t>
            </a:r>
            <a:r>
              <a:rPr kumimoji="1" lang="ja-JP" altLang="en-US" sz="1000" dirty="0"/>
              <a:t>基本施策の番号は、</a:t>
            </a:r>
            <a:r>
              <a:rPr kumimoji="1" lang="ja-JP" altLang="en-US" sz="1000" dirty="0" err="1"/>
              <a:t>障がい</a:t>
            </a:r>
            <a:r>
              <a:rPr kumimoji="1" lang="ja-JP" altLang="en-US" sz="1000" dirty="0"/>
              <a:t>者基本計画の基本施策（</a:t>
            </a:r>
            <a:r>
              <a:rPr kumimoji="1" lang="en-US" altLang="ja-JP" sz="1000" dirty="0"/>
              <a:t>P33</a:t>
            </a:r>
            <a:r>
              <a:rPr kumimoji="1" lang="ja-JP" altLang="en-US" sz="1000" dirty="0"/>
              <a:t> ～</a:t>
            </a:r>
            <a:r>
              <a:rPr kumimoji="1" lang="en-US" altLang="ja-JP" sz="1000" dirty="0"/>
              <a:t>52</a:t>
            </a:r>
            <a:r>
              <a:rPr kumimoji="1" lang="ja-JP" altLang="en-US" sz="1000" dirty="0"/>
              <a:t>）に記載された番号となります。</a:t>
            </a:r>
            <a:endParaRPr kumimoji="1" lang="en-US" altLang="ja-JP" sz="1000" dirty="0"/>
          </a:p>
          <a:p>
            <a:r>
              <a:rPr lang="en-US" altLang="ja-JP" sz="1000" dirty="0"/>
              <a:t>※</a:t>
            </a:r>
            <a:r>
              <a:rPr lang="ja-JP" altLang="en-US" sz="1000" dirty="0"/>
              <a:t>成果目標の番号は、</a:t>
            </a:r>
            <a:r>
              <a:rPr lang="ja-JP" altLang="en-US" sz="1000" dirty="0" err="1"/>
              <a:t>障がい</a:t>
            </a:r>
            <a:r>
              <a:rPr lang="ja-JP" altLang="en-US" sz="1000" dirty="0"/>
              <a:t>福祉計画・障がい児福祉計画の成果目標（</a:t>
            </a:r>
            <a:r>
              <a:rPr lang="en-US" altLang="ja-JP" sz="1000" dirty="0"/>
              <a:t>P53</a:t>
            </a:r>
            <a:r>
              <a:rPr lang="ja-JP" altLang="en-US" sz="1000" dirty="0"/>
              <a:t>～</a:t>
            </a:r>
            <a:r>
              <a:rPr lang="en-US" altLang="ja-JP" sz="1000" dirty="0"/>
              <a:t>66</a:t>
            </a:r>
            <a:r>
              <a:rPr lang="ja-JP" altLang="en-US" sz="1000" dirty="0"/>
              <a:t>）に表記された番号となります。</a:t>
            </a:r>
            <a:endParaRPr kumimoji="1" lang="ja-JP" altLang="en-US" sz="1000" dirty="0"/>
          </a:p>
        </p:txBody>
      </p:sp>
    </p:spTree>
    <p:extLst>
      <p:ext uri="{BB962C8B-B14F-4D97-AF65-F5344CB8AC3E}">
        <p14:creationId xmlns:p14="http://schemas.microsoft.com/office/powerpoint/2010/main" val="97414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0" y="469282"/>
            <a:ext cx="9143997"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4" name="タイトル 1"/>
          <p:cNvSpPr txBox="1">
            <a:spLocks/>
          </p:cNvSpPr>
          <p:nvPr/>
        </p:nvSpPr>
        <p:spPr>
          <a:xfrm>
            <a:off x="457201" y="5760"/>
            <a:ext cx="8229600" cy="576064"/>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2800" b="0" i="0" u="none" strike="noStrike" kern="1200" cap="none" spc="0" normalizeH="0" baseline="0" noProof="0" dirty="0">
                <a:ln>
                  <a:noFill/>
                </a:ln>
                <a:solidFill>
                  <a:schemeClr val="tx1"/>
                </a:solidFill>
                <a:effectLst/>
                <a:uLnTx/>
                <a:uFillTx/>
                <a:latin typeface="+mj-lt"/>
                <a:ea typeface="+mj-ea"/>
                <a:cs typeface="+mj-cs"/>
              </a:rPr>
              <a:t>平成</a:t>
            </a:r>
            <a:r>
              <a:rPr lang="ja-JP" altLang="en-US" sz="2800" dirty="0">
                <a:latin typeface="+mj-lt"/>
                <a:ea typeface="+mj-ea"/>
                <a:cs typeface="+mj-cs"/>
              </a:rPr>
              <a:t>３１</a:t>
            </a:r>
            <a:r>
              <a:rPr kumimoji="1" lang="ja-JP" altLang="en-US" sz="2800" b="0" i="0" u="none" strike="noStrike" kern="1200" cap="none" spc="0" normalizeH="0" baseline="0" noProof="0" dirty="0">
                <a:ln>
                  <a:noFill/>
                </a:ln>
                <a:solidFill>
                  <a:schemeClr val="tx1"/>
                </a:solidFill>
                <a:effectLst/>
                <a:uLnTx/>
                <a:uFillTx/>
                <a:latin typeface="+mj-lt"/>
                <a:ea typeface="+mj-ea"/>
                <a:cs typeface="+mj-cs"/>
              </a:rPr>
              <a:t>年度</a:t>
            </a:r>
            <a:r>
              <a:rPr lang="ja-JP" altLang="en-US" sz="2800" dirty="0">
                <a:latin typeface="+mj-lt"/>
                <a:ea typeface="+mj-ea"/>
                <a:cs typeface="+mj-cs"/>
              </a:rPr>
              <a:t>スケジュール（予定）</a:t>
            </a:r>
            <a:endParaRPr kumimoji="1" lang="ja-JP" altLang="en-US" sz="18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7" name="表 6"/>
          <p:cNvGraphicFramePr>
            <a:graphicFrameLocks noGrp="1"/>
          </p:cNvGraphicFramePr>
          <p:nvPr>
            <p:extLst>
              <p:ext uri="{D42A27DB-BD31-4B8C-83A1-F6EECF244321}">
                <p14:modId xmlns:p14="http://schemas.microsoft.com/office/powerpoint/2010/main" val="135991904"/>
              </p:ext>
            </p:extLst>
          </p:nvPr>
        </p:nvGraphicFramePr>
        <p:xfrm>
          <a:off x="-2" y="581824"/>
          <a:ext cx="9143999" cy="6064560"/>
        </p:xfrm>
        <a:graphic>
          <a:graphicData uri="http://schemas.openxmlformats.org/drawingml/2006/table">
            <a:tbl>
              <a:tblPr firstRow="1" bandRow="1">
                <a:tableStyleId>{5C22544A-7EE6-4342-B048-85BDC9FD1C3A}</a:tableStyleId>
              </a:tblPr>
              <a:tblGrid>
                <a:gridCol w="558212">
                  <a:extLst>
                    <a:ext uri="{9D8B030D-6E8A-4147-A177-3AD203B41FA5}">
                      <a16:colId xmlns:a16="http://schemas.microsoft.com/office/drawing/2014/main" val="20000"/>
                    </a:ext>
                  </a:extLst>
                </a:gridCol>
                <a:gridCol w="2887355">
                  <a:extLst>
                    <a:ext uri="{9D8B030D-6E8A-4147-A177-3AD203B41FA5}">
                      <a16:colId xmlns:a16="http://schemas.microsoft.com/office/drawing/2014/main" val="20001"/>
                    </a:ext>
                  </a:extLst>
                </a:gridCol>
                <a:gridCol w="1378226">
                  <a:extLst>
                    <a:ext uri="{9D8B030D-6E8A-4147-A177-3AD203B41FA5}">
                      <a16:colId xmlns:a16="http://schemas.microsoft.com/office/drawing/2014/main" val="1793828626"/>
                    </a:ext>
                  </a:extLst>
                </a:gridCol>
                <a:gridCol w="1417983">
                  <a:extLst>
                    <a:ext uri="{9D8B030D-6E8A-4147-A177-3AD203B41FA5}">
                      <a16:colId xmlns:a16="http://schemas.microsoft.com/office/drawing/2014/main" val="3303694341"/>
                    </a:ext>
                  </a:extLst>
                </a:gridCol>
                <a:gridCol w="1457739">
                  <a:extLst>
                    <a:ext uri="{9D8B030D-6E8A-4147-A177-3AD203B41FA5}">
                      <a16:colId xmlns:a16="http://schemas.microsoft.com/office/drawing/2014/main" val="2924359548"/>
                    </a:ext>
                  </a:extLst>
                </a:gridCol>
                <a:gridCol w="1444484">
                  <a:extLst>
                    <a:ext uri="{9D8B030D-6E8A-4147-A177-3AD203B41FA5}">
                      <a16:colId xmlns:a16="http://schemas.microsoft.com/office/drawing/2014/main" val="4112742725"/>
                    </a:ext>
                  </a:extLst>
                </a:gridCol>
              </a:tblGrid>
              <a:tr h="303883">
                <a:tc>
                  <a:txBody>
                    <a:bodyPr/>
                    <a:lstStyle/>
                    <a:p>
                      <a:pPr algn="ctr"/>
                      <a:r>
                        <a:rPr kumimoji="1" lang="ja-JP" altLang="en-US" sz="1400" dirty="0"/>
                        <a:t>期日</a:t>
                      </a:r>
                    </a:p>
                  </a:txBody>
                  <a:tcPr marL="36000" marR="36000" marT="72000" marB="72000"/>
                </a:tc>
                <a:tc>
                  <a:txBody>
                    <a:bodyPr/>
                    <a:lstStyle/>
                    <a:p>
                      <a:pPr algn="ctr"/>
                      <a:r>
                        <a:rPr kumimoji="1" lang="ja-JP" altLang="en-US" sz="1400" dirty="0"/>
                        <a:t>全体会</a:t>
                      </a:r>
                    </a:p>
                  </a:txBody>
                  <a:tcPr marL="36000" marR="36000" marT="72000" marB="72000"/>
                </a:tc>
                <a:tc>
                  <a:txBody>
                    <a:bodyPr/>
                    <a:lstStyle/>
                    <a:p>
                      <a:pPr algn="ctr"/>
                      <a:r>
                        <a:rPr kumimoji="1" lang="ja-JP" altLang="en-US" sz="1400" dirty="0"/>
                        <a:t>相談</a:t>
                      </a:r>
                    </a:p>
                  </a:txBody>
                  <a:tcPr marL="36000" marR="36000" marT="72000" marB="72000"/>
                </a:tc>
                <a:tc>
                  <a:txBody>
                    <a:bodyPr/>
                    <a:lstStyle/>
                    <a:p>
                      <a:pPr algn="ctr"/>
                      <a:r>
                        <a:rPr kumimoji="1" lang="ja-JP" altLang="en-US" sz="1400" dirty="0"/>
                        <a:t>療育</a:t>
                      </a:r>
                    </a:p>
                  </a:txBody>
                  <a:tcPr marL="36000" marR="36000" marT="72000" marB="72000"/>
                </a:tc>
                <a:tc>
                  <a:txBody>
                    <a:bodyPr/>
                    <a:lstStyle/>
                    <a:p>
                      <a:pPr algn="ctr"/>
                      <a:r>
                        <a:rPr kumimoji="1" lang="ja-JP" altLang="en-US" sz="1400" dirty="0"/>
                        <a:t>就労</a:t>
                      </a:r>
                    </a:p>
                  </a:txBody>
                  <a:tcPr marL="36000" marR="36000" marT="72000" marB="72000"/>
                </a:tc>
                <a:tc>
                  <a:txBody>
                    <a:bodyPr/>
                    <a:lstStyle/>
                    <a:p>
                      <a:pPr algn="ctr"/>
                      <a:r>
                        <a:rPr kumimoji="1" lang="ja-JP" altLang="en-US" sz="1400" dirty="0"/>
                        <a:t>移動</a:t>
                      </a:r>
                    </a:p>
                  </a:txBody>
                  <a:tcPr marL="36000" marR="36000" marT="72000" marB="72000"/>
                </a:tc>
                <a:extLst>
                  <a:ext uri="{0D108BD9-81ED-4DB2-BD59-A6C34878D82A}">
                    <a16:rowId xmlns:a16="http://schemas.microsoft.com/office/drawing/2014/main" val="10000"/>
                  </a:ext>
                </a:extLst>
              </a:tr>
              <a:tr h="288116">
                <a:tc>
                  <a:txBody>
                    <a:bodyPr/>
                    <a:lstStyle/>
                    <a:p>
                      <a:pPr algn="ctr"/>
                      <a:r>
                        <a:rPr kumimoji="1" lang="en-US" altLang="ja-JP" sz="1200" b="0" i="0" dirty="0">
                          <a:solidFill>
                            <a:schemeClr val="dk1"/>
                          </a:solidFill>
                          <a:latin typeface="+mj-ea"/>
                          <a:ea typeface="+mj-ea"/>
                        </a:rPr>
                        <a:t>4</a:t>
                      </a:r>
                      <a:r>
                        <a:rPr kumimoji="1" lang="ja-JP" altLang="en-US" sz="1200" b="0" i="0" dirty="0">
                          <a:solidFill>
                            <a:schemeClr val="dk1"/>
                          </a:solidFill>
                          <a:latin typeface="+mj-ea"/>
                          <a:ea typeface="+mj-ea"/>
                        </a:rPr>
                        <a:t>月</a:t>
                      </a:r>
                      <a:endParaRPr kumimoji="1" lang="ja-JP" altLang="en-US" sz="1200" b="0" i="0" dirty="0">
                        <a:solidFill>
                          <a:schemeClr val="tx1"/>
                        </a:solidFill>
                        <a:latin typeface="+mj-ea"/>
                        <a:ea typeface="+mj-ea"/>
                      </a:endParaRPr>
                    </a:p>
                  </a:txBody>
                  <a:tcPr marL="36000" marR="36000" marT="72000" marB="72000"/>
                </a:tc>
                <a:tc>
                  <a:txBody>
                    <a:bodyPr/>
                    <a:lstStyle/>
                    <a:p>
                      <a:pPr algn="l"/>
                      <a:r>
                        <a:rPr lang="en-US" altLang="ja-JP" sz="1200" b="0" i="0" dirty="0">
                          <a:solidFill>
                            <a:schemeClr val="tx1"/>
                          </a:solidFill>
                          <a:latin typeface="+mj-ea"/>
                          <a:ea typeface="+mj-ea"/>
                        </a:rPr>
                        <a:t>【</a:t>
                      </a:r>
                      <a:r>
                        <a:rPr lang="ja-JP" altLang="en-US" sz="1200" b="0" i="0" dirty="0">
                          <a:solidFill>
                            <a:schemeClr val="tx1"/>
                          </a:solidFill>
                          <a:latin typeface="+mj-ea"/>
                          <a:ea typeface="+mj-ea"/>
                        </a:rPr>
                        <a:t>下旬</a:t>
                      </a:r>
                      <a:r>
                        <a:rPr lang="en-US" altLang="ja-JP" sz="1200" b="0" i="0" dirty="0">
                          <a:solidFill>
                            <a:schemeClr val="tx1"/>
                          </a:solidFill>
                          <a:latin typeface="+mj-ea"/>
                          <a:ea typeface="+mj-ea"/>
                        </a:rPr>
                        <a:t>】</a:t>
                      </a:r>
                      <a:r>
                        <a:rPr lang="ja-JP" altLang="en-US" sz="1400" b="1" i="0" dirty="0">
                          <a:solidFill>
                            <a:srgbClr val="FF0000"/>
                          </a:solidFill>
                          <a:latin typeface="+mj-ea"/>
                          <a:ea typeface="+mj-ea"/>
                        </a:rPr>
                        <a:t>全体会（第１回）</a:t>
                      </a:r>
                      <a:endParaRPr lang="en-US" altLang="ja-JP" sz="1400" b="1" i="0" dirty="0">
                        <a:solidFill>
                          <a:srgbClr val="FF0000"/>
                        </a:solidFill>
                        <a:latin typeface="+mj-ea"/>
                        <a:ea typeface="+mj-ea"/>
                      </a:endParaRPr>
                    </a:p>
                    <a:p>
                      <a:pPr algn="l"/>
                      <a:r>
                        <a:rPr lang="ja-JP" altLang="en-US" sz="1000" b="0" i="0" dirty="0">
                          <a:solidFill>
                            <a:schemeClr val="tx1"/>
                          </a:solidFill>
                          <a:latin typeface="+mj-ea"/>
                          <a:ea typeface="+mj-ea"/>
                        </a:rPr>
                        <a:t>・協議会運営方針（案）</a:t>
                      </a:r>
                      <a:endParaRPr lang="en-US" altLang="ja-JP" sz="10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rgbClr val="FF0000"/>
                        </a:solidFill>
                        <a:latin typeface="+mj-ea"/>
                        <a:ea typeface="+mj-ea"/>
                      </a:endParaRPr>
                    </a:p>
                  </a:txBody>
                  <a:tcPr marL="36000" marR="36000" marT="72000" marB="72000" anchor="ctr"/>
                </a:tc>
                <a:tc>
                  <a:txBody>
                    <a:bodyPr/>
                    <a:lstStyle/>
                    <a:p>
                      <a:pPr algn="l"/>
                      <a:endParaRPr lang="ja-JP" altLang="en-US" sz="1200" b="0" i="0" dirty="0">
                        <a:latin typeface="+mj-ea"/>
                        <a:ea typeface="+mj-ea"/>
                      </a:endParaRPr>
                    </a:p>
                  </a:txBody>
                  <a:tcPr marL="36000" marR="36000" marT="72000" marB="72000" anchor="ctr"/>
                </a:tc>
                <a:extLst>
                  <a:ext uri="{0D108BD9-81ED-4DB2-BD59-A6C34878D82A}">
                    <a16:rowId xmlns:a16="http://schemas.microsoft.com/office/drawing/2014/main" val="10001"/>
                  </a:ext>
                </a:extLst>
              </a:tr>
              <a:tr h="0">
                <a:tc>
                  <a:txBody>
                    <a:bodyPr/>
                    <a:lstStyle/>
                    <a:p>
                      <a:pPr algn="ctr"/>
                      <a:r>
                        <a:rPr kumimoji="1" lang="ja-JP" altLang="en-US" sz="1200" b="0" i="0" dirty="0">
                          <a:latin typeface="+mj-ea"/>
                          <a:ea typeface="+mj-ea"/>
                        </a:rPr>
                        <a:t>６月</a:t>
                      </a:r>
                      <a:endParaRPr kumimoji="1" lang="ja-JP" altLang="en-US" sz="1200" b="0" i="0" dirty="0">
                        <a:solidFill>
                          <a:schemeClr val="tx1"/>
                        </a:solidFill>
                        <a:latin typeface="+mj-ea"/>
                        <a:ea typeface="+mj-ea"/>
                      </a:endParaRPr>
                    </a:p>
                  </a:txBody>
                  <a:tcPr marL="36000" marR="36000" marT="72000" marB="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kern="1200" dirty="0">
                        <a:solidFill>
                          <a:schemeClr val="tx1"/>
                        </a:solidFill>
                        <a:latin typeface="+mj-ea"/>
                        <a:ea typeface="+mn-ea"/>
                        <a:cs typeface="+mn-cs"/>
                      </a:endParaRPr>
                    </a:p>
                  </a:txBody>
                  <a:tcPr marL="36000" marR="36000" marT="72000" marB="72000"/>
                </a:tc>
                <a:tc>
                  <a:txBody>
                    <a:bodyPr/>
                    <a:lstStyle/>
                    <a:p>
                      <a:pPr algn="l"/>
                      <a:r>
                        <a:rPr lang="en-US" altLang="ja-JP" sz="1200" b="0" i="0" dirty="0">
                          <a:solidFill>
                            <a:schemeClr val="tx1"/>
                          </a:solidFill>
                          <a:latin typeface="+mj-ea"/>
                          <a:ea typeface="+mj-ea"/>
                        </a:rPr>
                        <a:t>【</a:t>
                      </a:r>
                      <a:r>
                        <a:rPr lang="ja-JP" altLang="en-US" sz="1200" b="0" i="0" dirty="0">
                          <a:solidFill>
                            <a:schemeClr val="tx1"/>
                          </a:solidFill>
                          <a:latin typeface="+mj-ea"/>
                          <a:ea typeface="+mj-ea"/>
                        </a:rPr>
                        <a:t>中旬</a:t>
                      </a:r>
                      <a:r>
                        <a:rPr lang="en-US" altLang="ja-JP" sz="1200" b="0" i="0" dirty="0">
                          <a:solidFill>
                            <a:schemeClr val="tx1"/>
                          </a:solidFill>
                          <a:latin typeface="+mj-ea"/>
                          <a:ea typeface="+mj-ea"/>
                        </a:rPr>
                        <a:t>】</a:t>
                      </a:r>
                      <a:r>
                        <a:rPr lang="ja-JP" altLang="en-US" sz="1200" b="0" i="0" dirty="0">
                          <a:solidFill>
                            <a:schemeClr val="tx1"/>
                          </a:solidFill>
                          <a:latin typeface="+mj-ea"/>
                          <a:ea typeface="+mj-ea"/>
                        </a:rPr>
                        <a:t>部会</a:t>
                      </a:r>
                    </a:p>
                  </a:txBody>
                  <a:tcPr marL="36000" marR="36000" marT="72000" marB="72000"/>
                </a:tc>
                <a:tc>
                  <a:txBody>
                    <a:bodyPr/>
                    <a:lstStyle/>
                    <a:p>
                      <a:endParaRPr kumimoji="1" lang="ja-JP" altLang="en-US" sz="1200" dirty="0">
                        <a:solidFill>
                          <a:schemeClr val="tx1"/>
                        </a:solidFill>
                      </a:endParaRPr>
                    </a:p>
                  </a:txBody>
                  <a:tcPr marL="36000" marR="36000" marT="72000" marB="72000"/>
                </a:tc>
                <a:tc>
                  <a:txBody>
                    <a:bodyPr/>
                    <a:lstStyle/>
                    <a:p>
                      <a:pPr algn="l"/>
                      <a:endParaRPr lang="en-US" altLang="ja-JP" sz="1200" b="0" i="0" dirty="0">
                        <a:solidFill>
                          <a:schemeClr val="tx1"/>
                        </a:solidFill>
                        <a:latin typeface="+mj-ea"/>
                        <a:ea typeface="+mj-ea"/>
                      </a:endParaRPr>
                    </a:p>
                  </a:txBody>
                  <a:tcPr marL="36000" marR="36000" marT="72000" marB="72000"/>
                </a:tc>
                <a:tc>
                  <a:txBody>
                    <a:bodyPr/>
                    <a:lstStyle/>
                    <a:p>
                      <a:endParaRPr kumimoji="1" lang="ja-JP" altLang="en-US" sz="1200" dirty="0"/>
                    </a:p>
                  </a:txBody>
                  <a:tcPr marL="36000" marR="36000" marT="72000" marB="72000" anchor="ctr"/>
                </a:tc>
                <a:extLst>
                  <a:ext uri="{0D108BD9-81ED-4DB2-BD59-A6C34878D82A}">
                    <a16:rowId xmlns:a16="http://schemas.microsoft.com/office/drawing/2014/main" val="433760932"/>
                  </a:ext>
                </a:extLst>
              </a:tr>
              <a:tr h="657424">
                <a:tc>
                  <a:txBody>
                    <a:bodyPr/>
                    <a:lstStyle/>
                    <a:p>
                      <a:pPr algn="ctr"/>
                      <a:r>
                        <a:rPr kumimoji="1" lang="ja-JP" altLang="en-US" sz="1200" b="0" i="0" dirty="0">
                          <a:latin typeface="+mj-ea"/>
                          <a:ea typeface="+mj-ea"/>
                        </a:rPr>
                        <a:t>７月</a:t>
                      </a:r>
                      <a:endParaRPr kumimoji="1" lang="ja-JP" altLang="en-US" sz="1200" b="0" i="0" dirty="0">
                        <a:solidFill>
                          <a:schemeClr val="tx1"/>
                        </a:solidFill>
                        <a:latin typeface="+mj-ea"/>
                        <a:ea typeface="+mj-ea"/>
                      </a:endParaRPr>
                    </a:p>
                  </a:txBody>
                  <a:tcPr marL="36000" marR="36000" marT="72000" marB="72000"/>
                </a:tc>
                <a:tc>
                  <a:txBody>
                    <a:bodyPr/>
                    <a:lstStyle/>
                    <a:p>
                      <a:pPr algn="l"/>
                      <a:r>
                        <a:rPr kumimoji="1" lang="en-US" altLang="ja-JP" sz="1200" b="0" i="0" kern="1200" dirty="0">
                          <a:solidFill>
                            <a:schemeClr val="tx1"/>
                          </a:solidFill>
                          <a:latin typeface="+mj-ea"/>
                          <a:ea typeface="+mn-ea"/>
                          <a:cs typeface="+mn-cs"/>
                        </a:rPr>
                        <a:t>【</a:t>
                      </a:r>
                      <a:r>
                        <a:rPr kumimoji="1" lang="ja-JP" altLang="en-US" sz="1200" b="0" i="0" kern="1200" dirty="0">
                          <a:solidFill>
                            <a:schemeClr val="tx1"/>
                          </a:solidFill>
                          <a:latin typeface="+mj-ea"/>
                          <a:ea typeface="+mn-ea"/>
                          <a:cs typeface="+mn-cs"/>
                        </a:rPr>
                        <a:t>上旬</a:t>
                      </a:r>
                      <a:r>
                        <a:rPr kumimoji="1" lang="en-US" altLang="ja-JP" sz="1200" b="0" i="0" kern="1200" dirty="0">
                          <a:solidFill>
                            <a:schemeClr val="tx1"/>
                          </a:solidFill>
                          <a:latin typeface="+mj-ea"/>
                          <a:ea typeface="+mn-ea"/>
                          <a:cs typeface="+mn-cs"/>
                        </a:rPr>
                        <a:t>】</a:t>
                      </a:r>
                      <a:r>
                        <a:rPr kumimoji="1" lang="ja-JP" altLang="en-US" sz="1200" b="0" i="0" kern="1200" dirty="0">
                          <a:solidFill>
                            <a:schemeClr val="tx1"/>
                          </a:solidFill>
                          <a:latin typeface="+mj-ea"/>
                          <a:ea typeface="+mn-ea"/>
                          <a:cs typeface="+mn-cs"/>
                        </a:rPr>
                        <a:t>運営会議</a:t>
                      </a:r>
                      <a:endParaRPr kumimoji="1" lang="en-US" altLang="ja-JP" sz="1200" b="0" i="0" kern="1200" dirty="0">
                        <a:solidFill>
                          <a:schemeClr val="tx1"/>
                        </a:solidFill>
                        <a:latin typeface="+mj-e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kern="1200" dirty="0">
                          <a:solidFill>
                            <a:schemeClr val="tx1"/>
                          </a:solidFill>
                          <a:latin typeface="+mj-ea"/>
                          <a:ea typeface="+mn-ea"/>
                          <a:cs typeface="+mn-cs"/>
                        </a:rPr>
                        <a:t>【</a:t>
                      </a:r>
                      <a:r>
                        <a:rPr kumimoji="1" lang="ja-JP" altLang="en-US" sz="1100" b="0" i="0" kern="1200" dirty="0">
                          <a:solidFill>
                            <a:schemeClr val="tx1"/>
                          </a:solidFill>
                          <a:latin typeface="+mj-ea"/>
                          <a:ea typeface="+mn-ea"/>
                          <a:cs typeface="+mn-cs"/>
                        </a:rPr>
                        <a:t>下旬</a:t>
                      </a:r>
                      <a:r>
                        <a:rPr kumimoji="1" lang="en-US" altLang="ja-JP" sz="1100" b="0" i="0" kern="1200" dirty="0">
                          <a:solidFill>
                            <a:schemeClr val="tx1"/>
                          </a:solidFill>
                          <a:latin typeface="+mj-ea"/>
                          <a:ea typeface="+mn-ea"/>
                          <a:cs typeface="+mn-cs"/>
                        </a:rPr>
                        <a:t>】</a:t>
                      </a:r>
                      <a:r>
                        <a:rPr kumimoji="1" lang="ja-JP" altLang="en-US" sz="1400" b="1" i="0" kern="1200" dirty="0">
                          <a:solidFill>
                            <a:srgbClr val="FF0000"/>
                          </a:solidFill>
                          <a:latin typeface="+mj-ea"/>
                          <a:ea typeface="+mn-ea"/>
                          <a:cs typeface="+mn-cs"/>
                        </a:rPr>
                        <a:t>全体会（第２回）＋研修</a:t>
                      </a:r>
                      <a:endParaRPr kumimoji="1" lang="en-US" altLang="ja-JP" sz="1200" b="0" i="0" kern="1200" dirty="0">
                        <a:solidFill>
                          <a:schemeClr val="tx1"/>
                        </a:solidFill>
                        <a:latin typeface="+mj-ea"/>
                        <a:ea typeface="+mn-ea"/>
                        <a:cs typeface="+mn-cs"/>
                      </a:endParaRPr>
                    </a:p>
                    <a:p>
                      <a:pPr algn="l"/>
                      <a:r>
                        <a:rPr kumimoji="1" lang="ja-JP" altLang="en-US" sz="1200" b="0" i="0" kern="1200" dirty="0">
                          <a:solidFill>
                            <a:schemeClr val="tx1"/>
                          </a:solidFill>
                          <a:latin typeface="+mj-ea"/>
                          <a:ea typeface="+mn-ea"/>
                          <a:cs typeface="+mn-cs"/>
                        </a:rPr>
                        <a:t>・計画中間評価</a:t>
                      </a:r>
                      <a:endParaRPr kumimoji="1" lang="en-US" altLang="ja-JP" sz="1200" b="0" i="0" kern="1200" dirty="0">
                        <a:solidFill>
                          <a:schemeClr val="tx1"/>
                        </a:solidFill>
                        <a:latin typeface="+mj-ea"/>
                        <a:ea typeface="+mn-ea"/>
                        <a:cs typeface="+mn-cs"/>
                      </a:endParaRPr>
                    </a:p>
                    <a:p>
                      <a:pPr algn="l"/>
                      <a:r>
                        <a:rPr kumimoji="1" lang="ja-JP" altLang="en-US" sz="1200" b="0" i="0" kern="1200" dirty="0">
                          <a:solidFill>
                            <a:schemeClr val="tx1"/>
                          </a:solidFill>
                          <a:latin typeface="+mj-ea"/>
                          <a:ea typeface="+mn-ea"/>
                          <a:cs typeface="+mn-cs"/>
                        </a:rPr>
                        <a:t>・基幹センター実績報告</a:t>
                      </a:r>
                      <a:endParaRPr kumimoji="1" lang="en-US" altLang="ja-JP" sz="1200" b="0" i="0" kern="1200" dirty="0">
                        <a:solidFill>
                          <a:schemeClr val="tx1"/>
                        </a:solidFill>
                        <a:latin typeface="+mj-ea"/>
                        <a:ea typeface="+mn-ea"/>
                        <a:cs typeface="+mn-cs"/>
                      </a:endParaRPr>
                    </a:p>
                    <a:p>
                      <a:pPr algn="l"/>
                      <a:r>
                        <a:rPr kumimoji="1" lang="ja-JP" altLang="en-US" sz="1200" b="0" i="0" kern="1200" dirty="0">
                          <a:solidFill>
                            <a:schemeClr val="tx1"/>
                          </a:solidFill>
                          <a:latin typeface="+mj-ea"/>
                          <a:ea typeface="+mn-ea"/>
                          <a:cs typeface="+mn-cs"/>
                        </a:rPr>
                        <a:t>・基幹センター実施計画</a:t>
                      </a:r>
                      <a:endParaRPr kumimoji="1" lang="en-US" altLang="ja-JP" sz="1200" b="0" i="0" kern="1200" dirty="0">
                        <a:solidFill>
                          <a:schemeClr val="tx1"/>
                        </a:solidFill>
                        <a:latin typeface="+mj-ea"/>
                        <a:ea typeface="+mn-ea"/>
                        <a:cs typeface="+mn-cs"/>
                      </a:endParaRPr>
                    </a:p>
                    <a:p>
                      <a:pPr algn="l"/>
                      <a:r>
                        <a:rPr kumimoji="1" lang="ja-JP" altLang="en-US" sz="1200" b="0" i="0" kern="1200" dirty="0">
                          <a:solidFill>
                            <a:schemeClr val="tx1"/>
                          </a:solidFill>
                          <a:latin typeface="+mj-ea"/>
                          <a:ea typeface="+mn-ea"/>
                          <a:cs typeface="+mn-cs"/>
                        </a:rPr>
                        <a:t>・調達方針　など</a:t>
                      </a:r>
                      <a:endParaRPr kumimoji="1" lang="en-US" altLang="ja-JP" sz="1200" b="0" i="0" kern="1200" dirty="0">
                        <a:solidFill>
                          <a:schemeClr val="tx1"/>
                        </a:solidFill>
                        <a:latin typeface="+mj-ea"/>
                        <a:ea typeface="+mn-ea"/>
                        <a:cs typeface="+mn-cs"/>
                      </a:endParaRPr>
                    </a:p>
                    <a:p>
                      <a:pPr algn="l"/>
                      <a:r>
                        <a:rPr kumimoji="1" lang="en-US" altLang="ja-JP" sz="1200" b="0" i="0" kern="1200" dirty="0">
                          <a:solidFill>
                            <a:schemeClr val="tx1"/>
                          </a:solidFill>
                          <a:latin typeface="+mj-ea"/>
                          <a:ea typeface="+mn-ea"/>
                          <a:cs typeface="+mn-cs"/>
                        </a:rPr>
                        <a:t>※</a:t>
                      </a:r>
                      <a:r>
                        <a:rPr kumimoji="1" lang="ja-JP" altLang="en-US" sz="1200" b="0" i="0" kern="1200" dirty="0">
                          <a:solidFill>
                            <a:schemeClr val="tx1"/>
                          </a:solidFill>
                          <a:latin typeface="+mj-ea"/>
                          <a:ea typeface="+mn-ea"/>
                          <a:cs typeface="+mn-cs"/>
                        </a:rPr>
                        <a:t>研修テーマ（案）：自立支援協議会での取り組み（講師：他市協議会委員）</a:t>
                      </a:r>
                      <a:endParaRPr kumimoji="1" lang="en-US" altLang="ja-JP" sz="1200" b="0" i="0" kern="1200" dirty="0">
                        <a:solidFill>
                          <a:schemeClr val="tx1"/>
                        </a:solidFill>
                        <a:latin typeface="+mj-ea"/>
                        <a:ea typeface="+mn-ea"/>
                        <a:cs typeface="+mn-cs"/>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r>
                        <a:rPr lang="en-US" altLang="ja-JP" sz="1200" b="0" i="0" dirty="0">
                          <a:solidFill>
                            <a:schemeClr val="tx1"/>
                          </a:solidFill>
                          <a:latin typeface="+mj-ea"/>
                          <a:ea typeface="+mj-ea"/>
                        </a:rPr>
                        <a:t>【</a:t>
                      </a:r>
                      <a:r>
                        <a:rPr lang="ja-JP" altLang="en-US" sz="1200" b="0" i="0" dirty="0">
                          <a:solidFill>
                            <a:schemeClr val="tx1"/>
                          </a:solidFill>
                          <a:latin typeface="+mj-ea"/>
                          <a:ea typeface="+mj-ea"/>
                        </a:rPr>
                        <a:t>中旬</a:t>
                      </a:r>
                      <a:r>
                        <a:rPr lang="en-US" altLang="ja-JP" sz="1200" b="0" i="0" dirty="0">
                          <a:solidFill>
                            <a:schemeClr val="tx1"/>
                          </a:solidFill>
                          <a:latin typeface="+mj-ea"/>
                          <a:ea typeface="+mj-ea"/>
                        </a:rPr>
                        <a:t>】</a:t>
                      </a:r>
                      <a:r>
                        <a:rPr lang="ja-JP" altLang="en-US" sz="1200" b="0" i="0" dirty="0">
                          <a:solidFill>
                            <a:schemeClr val="tx1"/>
                          </a:solidFill>
                          <a:latin typeface="+mj-ea"/>
                          <a:ea typeface="+mj-ea"/>
                        </a:rPr>
                        <a:t>部会</a:t>
                      </a:r>
                    </a:p>
                  </a:txBody>
                  <a:tcPr marL="36000" marR="36000" marT="72000" marB="72000"/>
                </a:tc>
                <a:tc>
                  <a:txBody>
                    <a:bodyPr/>
                    <a:lstStyle/>
                    <a:p>
                      <a:pPr algn="l"/>
                      <a:endParaRPr lang="en-US" altLang="ja-JP" sz="1200" b="0" i="0" dirty="0">
                        <a:solidFill>
                          <a:schemeClr val="tx1"/>
                        </a:solidFill>
                        <a:latin typeface="+mj-ea"/>
                        <a:ea typeface="+mj-ea"/>
                      </a:endParaRPr>
                    </a:p>
                  </a:txBody>
                  <a:tcPr marL="36000" marR="36000" marT="72000" marB="72000"/>
                </a:tc>
                <a:tc>
                  <a:txBody>
                    <a:bodyPr/>
                    <a:lstStyle/>
                    <a:p>
                      <a:pPr algn="l"/>
                      <a:r>
                        <a:rPr lang="en-US" altLang="ja-JP" sz="1200" b="0" i="0" dirty="0">
                          <a:solidFill>
                            <a:schemeClr val="tx1"/>
                          </a:solidFill>
                          <a:latin typeface="+mj-ea"/>
                          <a:ea typeface="+mj-ea"/>
                        </a:rPr>
                        <a:t>【</a:t>
                      </a:r>
                      <a:r>
                        <a:rPr lang="ja-JP" altLang="en-US" sz="1200" b="0" i="0" dirty="0">
                          <a:solidFill>
                            <a:schemeClr val="tx1"/>
                          </a:solidFill>
                          <a:latin typeface="+mj-ea"/>
                          <a:ea typeface="+mj-ea"/>
                        </a:rPr>
                        <a:t>中旬</a:t>
                      </a:r>
                      <a:r>
                        <a:rPr lang="en-US" altLang="ja-JP" sz="1200" b="0" i="0" dirty="0">
                          <a:solidFill>
                            <a:schemeClr val="tx1"/>
                          </a:solidFill>
                          <a:latin typeface="+mj-ea"/>
                          <a:ea typeface="+mj-ea"/>
                        </a:rPr>
                        <a:t>】</a:t>
                      </a:r>
                      <a:r>
                        <a:rPr lang="ja-JP" altLang="en-US" sz="1200" b="0" i="0" dirty="0">
                          <a:solidFill>
                            <a:schemeClr val="tx1"/>
                          </a:solidFill>
                          <a:latin typeface="+mj-ea"/>
                          <a:ea typeface="+mj-ea"/>
                        </a:rPr>
                        <a:t>部会</a:t>
                      </a:r>
                    </a:p>
                  </a:txBody>
                  <a:tcPr marL="36000" marR="36000" marT="72000" marB="72000"/>
                </a:tc>
                <a:extLst>
                  <a:ext uri="{0D108BD9-81ED-4DB2-BD59-A6C34878D82A}">
                    <a16:rowId xmlns:a16="http://schemas.microsoft.com/office/drawing/2014/main" val="10003"/>
                  </a:ext>
                </a:extLst>
              </a:tr>
              <a:tr h="0">
                <a:tc>
                  <a:txBody>
                    <a:bodyPr/>
                    <a:lstStyle/>
                    <a:p>
                      <a:pPr algn="ctr"/>
                      <a:r>
                        <a:rPr kumimoji="1" lang="ja-JP" altLang="en-US" sz="1200" b="0" i="0" dirty="0">
                          <a:latin typeface="+mj-ea"/>
                          <a:ea typeface="+mj-ea"/>
                        </a:rPr>
                        <a:t>８月</a:t>
                      </a:r>
                      <a:endParaRPr kumimoji="1" lang="en-US" altLang="ja-JP" sz="1200" b="0" i="0" dirty="0">
                        <a:solidFill>
                          <a:schemeClr val="tx1"/>
                        </a:solidFill>
                        <a:latin typeface="+mj-ea"/>
                        <a:ea typeface="+mj-ea"/>
                      </a:endParaRPr>
                    </a:p>
                  </a:txBody>
                  <a:tcPr marL="36000" marR="36000" marT="72000" marB="72000"/>
                </a:tc>
                <a:tc>
                  <a:txBody>
                    <a:bodyPr/>
                    <a:lstStyle/>
                    <a:p>
                      <a:pPr algn="l"/>
                      <a:endParaRPr kumimoji="1" lang="en-US" altLang="ja-JP" sz="1200" b="1" i="0" kern="1200" dirty="0">
                        <a:solidFill>
                          <a:srgbClr val="FF0000"/>
                        </a:solidFill>
                        <a:latin typeface="+mj-ea"/>
                        <a:ea typeface="+mn-ea"/>
                        <a:cs typeface="+mn-cs"/>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extLst>
                  <a:ext uri="{0D108BD9-81ED-4DB2-BD59-A6C34878D82A}">
                    <a16:rowId xmlns:a16="http://schemas.microsoft.com/office/drawing/2014/main" val="10004"/>
                  </a:ext>
                </a:extLst>
              </a:tr>
              <a:tr h="277965">
                <a:tc>
                  <a:txBody>
                    <a:bodyPr/>
                    <a:lstStyle/>
                    <a:p>
                      <a:pPr algn="ctr"/>
                      <a:r>
                        <a:rPr kumimoji="1" lang="ja-JP" altLang="en-US" sz="1200" b="0" i="0" dirty="0">
                          <a:solidFill>
                            <a:schemeClr val="tx1"/>
                          </a:solidFill>
                          <a:latin typeface="+mj-ea"/>
                          <a:ea typeface="+mj-ea"/>
                        </a:rPr>
                        <a:t>９月</a:t>
                      </a:r>
                    </a:p>
                  </a:txBody>
                  <a:tcPr marL="36000" marR="36000" marT="72000" marB="72000"/>
                </a:tc>
                <a:tc>
                  <a:txBody>
                    <a:bodyPr/>
                    <a:lstStyle/>
                    <a:p>
                      <a:r>
                        <a:rPr kumimoji="1" lang="en-US" altLang="ja-JP" sz="1200" dirty="0">
                          <a:solidFill>
                            <a:schemeClr val="tx1"/>
                          </a:solidFill>
                        </a:rPr>
                        <a:t>【</a:t>
                      </a:r>
                      <a:r>
                        <a:rPr kumimoji="1" lang="ja-JP" altLang="en-US" sz="1200" dirty="0">
                          <a:solidFill>
                            <a:schemeClr val="tx1"/>
                          </a:solidFill>
                        </a:rPr>
                        <a:t>下旬</a:t>
                      </a:r>
                      <a:r>
                        <a:rPr kumimoji="1" lang="en-US" altLang="ja-JP" sz="1200" dirty="0">
                          <a:solidFill>
                            <a:schemeClr val="tx1"/>
                          </a:solidFill>
                        </a:rPr>
                        <a:t>】</a:t>
                      </a:r>
                      <a:r>
                        <a:rPr kumimoji="1" lang="ja-JP" altLang="en-US" sz="1200" dirty="0">
                          <a:solidFill>
                            <a:schemeClr val="tx1"/>
                          </a:solidFill>
                        </a:rPr>
                        <a:t>運営会議（拠点整備勉強会）</a:t>
                      </a:r>
                    </a:p>
                  </a:txBody>
                  <a:tcPr marL="36000" marR="36000" marT="72000" marB="72000"/>
                </a:tc>
                <a:tc>
                  <a:txBody>
                    <a:bodyPr/>
                    <a:lstStyle/>
                    <a:p>
                      <a:endParaRPr kumimoji="1" lang="ja-JP" altLang="en-US" sz="1200" dirty="0">
                        <a:solidFill>
                          <a:schemeClr val="tx1"/>
                        </a:solidFill>
                      </a:endParaRPr>
                    </a:p>
                  </a:txBody>
                  <a:tcPr marL="36000" marR="36000" marT="72000" marB="72000"/>
                </a:tc>
                <a:tc>
                  <a:txBody>
                    <a:bodyPr/>
                    <a:lstStyle/>
                    <a:p>
                      <a:endParaRPr kumimoji="1" lang="ja-JP" altLang="en-US" sz="1200" dirty="0">
                        <a:solidFill>
                          <a:schemeClr val="tx1"/>
                        </a:solidFill>
                      </a:endParaRPr>
                    </a:p>
                  </a:txBody>
                  <a:tcPr marL="36000" marR="36000" marT="72000" marB="72000"/>
                </a:tc>
                <a:tc>
                  <a:txBody>
                    <a:bodyPr/>
                    <a:lstStyle/>
                    <a:p>
                      <a:pPr algn="l"/>
                      <a:endParaRPr lang="ja-JP" altLang="en-US" sz="1200" b="0" i="0" dirty="0">
                        <a:solidFill>
                          <a:srgbClr val="FF0000"/>
                        </a:solidFill>
                        <a:latin typeface="+mj-ea"/>
                        <a:ea typeface="+mj-ea"/>
                      </a:endParaRPr>
                    </a:p>
                  </a:txBody>
                  <a:tcPr marL="36000" marR="36000" marT="72000" marB="72000"/>
                </a:tc>
                <a:tc>
                  <a:txBody>
                    <a:bodyPr/>
                    <a:lstStyle/>
                    <a:p>
                      <a:endParaRPr kumimoji="1" lang="ja-JP" altLang="en-US" sz="1200" dirty="0">
                        <a:solidFill>
                          <a:schemeClr val="tx1"/>
                        </a:solidFill>
                      </a:endParaRPr>
                    </a:p>
                  </a:txBody>
                  <a:tcPr marL="36000" marR="36000" marT="72000" marB="72000"/>
                </a:tc>
                <a:extLst>
                  <a:ext uri="{0D108BD9-81ED-4DB2-BD59-A6C34878D82A}">
                    <a16:rowId xmlns:a16="http://schemas.microsoft.com/office/drawing/2014/main" val="1840282613"/>
                  </a:ext>
                </a:extLst>
              </a:tr>
              <a:tr h="277965">
                <a:tc>
                  <a:txBody>
                    <a:bodyPr/>
                    <a:lstStyle/>
                    <a:p>
                      <a:pPr algn="ctr"/>
                      <a:r>
                        <a:rPr kumimoji="1" lang="ja-JP" altLang="en-US" sz="1200" b="0" i="0" dirty="0">
                          <a:solidFill>
                            <a:schemeClr val="dk1"/>
                          </a:solidFill>
                          <a:latin typeface="+mj-ea"/>
                          <a:ea typeface="+mj-ea"/>
                        </a:rPr>
                        <a:t>１０月</a:t>
                      </a:r>
                      <a:endParaRPr kumimoji="1"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r>
                        <a:rPr lang="en-US" altLang="ja-JP" sz="1200" b="0" i="0" dirty="0">
                          <a:solidFill>
                            <a:schemeClr val="tx1"/>
                          </a:solidFill>
                          <a:latin typeface="+mj-ea"/>
                          <a:ea typeface="+mj-ea"/>
                        </a:rPr>
                        <a:t>【</a:t>
                      </a:r>
                      <a:r>
                        <a:rPr lang="ja-JP" altLang="en-US" sz="1200" b="0" i="0" dirty="0">
                          <a:solidFill>
                            <a:schemeClr val="tx1"/>
                          </a:solidFill>
                          <a:latin typeface="+mj-ea"/>
                          <a:ea typeface="+mj-ea"/>
                        </a:rPr>
                        <a:t>中旬</a:t>
                      </a:r>
                      <a:r>
                        <a:rPr lang="en-US" altLang="ja-JP" sz="1200" b="0" i="0" dirty="0">
                          <a:solidFill>
                            <a:schemeClr val="tx1"/>
                          </a:solidFill>
                          <a:latin typeface="+mj-ea"/>
                          <a:ea typeface="+mj-ea"/>
                        </a:rPr>
                        <a:t>】</a:t>
                      </a:r>
                      <a:r>
                        <a:rPr lang="ja-JP" altLang="en-US" sz="1200" b="0" i="0" dirty="0">
                          <a:solidFill>
                            <a:schemeClr val="tx1"/>
                          </a:solidFill>
                          <a:latin typeface="+mj-ea"/>
                          <a:ea typeface="+mj-ea"/>
                        </a:rPr>
                        <a:t>部会</a:t>
                      </a:r>
                    </a:p>
                  </a:txBody>
                  <a:tcPr marL="36000" marR="36000" marT="72000" marB="72000"/>
                </a:tc>
                <a:tc>
                  <a:txBody>
                    <a:bodyPr/>
                    <a:lstStyle/>
                    <a:p>
                      <a:pPr algn="l"/>
                      <a:r>
                        <a:rPr lang="en-US" altLang="ja-JP" sz="1200" b="0" i="0" dirty="0">
                          <a:solidFill>
                            <a:schemeClr val="tx1"/>
                          </a:solidFill>
                          <a:latin typeface="+mj-ea"/>
                          <a:ea typeface="+mj-ea"/>
                        </a:rPr>
                        <a:t>【</a:t>
                      </a:r>
                      <a:r>
                        <a:rPr lang="ja-JP" altLang="en-US" sz="1200" b="0" i="0" dirty="0">
                          <a:solidFill>
                            <a:schemeClr val="tx1"/>
                          </a:solidFill>
                          <a:latin typeface="+mj-ea"/>
                          <a:ea typeface="+mj-ea"/>
                        </a:rPr>
                        <a:t>初旬</a:t>
                      </a:r>
                      <a:r>
                        <a:rPr lang="en-US" altLang="ja-JP" sz="1200" b="0" i="0" dirty="0">
                          <a:solidFill>
                            <a:schemeClr val="tx1"/>
                          </a:solidFill>
                          <a:latin typeface="+mj-ea"/>
                          <a:ea typeface="+mj-ea"/>
                        </a:rPr>
                        <a:t>】</a:t>
                      </a:r>
                      <a:r>
                        <a:rPr lang="ja-JP" altLang="en-US" sz="1200" b="0" i="0" dirty="0">
                          <a:solidFill>
                            <a:schemeClr val="tx1"/>
                          </a:solidFill>
                          <a:latin typeface="+mj-ea"/>
                          <a:ea typeface="+mj-ea"/>
                        </a:rPr>
                        <a:t>部会</a:t>
                      </a: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extLst>
                  <a:ext uri="{0D108BD9-81ED-4DB2-BD59-A6C34878D82A}">
                    <a16:rowId xmlns:a16="http://schemas.microsoft.com/office/drawing/2014/main" val="10012"/>
                  </a:ext>
                </a:extLst>
              </a:tr>
              <a:tr h="277965">
                <a:tc>
                  <a:txBody>
                    <a:bodyPr/>
                    <a:lstStyle/>
                    <a:p>
                      <a:pPr algn="ctr"/>
                      <a:r>
                        <a:rPr kumimoji="1" lang="ja-JP" altLang="en-US" sz="1200" b="0" i="0" dirty="0">
                          <a:solidFill>
                            <a:schemeClr val="dk1"/>
                          </a:solidFill>
                          <a:latin typeface="+mj-ea"/>
                          <a:ea typeface="+mj-ea"/>
                        </a:rPr>
                        <a:t>１１月</a:t>
                      </a:r>
                      <a:endParaRPr kumimoji="1" lang="en-US" altLang="ja-JP" sz="1200" b="0" i="0" dirty="0">
                        <a:solidFill>
                          <a:schemeClr val="tx1"/>
                        </a:solidFill>
                        <a:latin typeface="+mj-ea"/>
                        <a:ea typeface="+mj-ea"/>
                      </a:endParaRPr>
                    </a:p>
                  </a:txBody>
                  <a:tcPr marL="36000" marR="36000" marT="72000" marB="72000"/>
                </a:tc>
                <a:tc>
                  <a:txBody>
                    <a:bodyPr/>
                    <a:lstStyle/>
                    <a:p>
                      <a:pPr algn="l"/>
                      <a:endParaRPr lang="en-US" altLang="ja-JP"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kern="1200" dirty="0">
                        <a:solidFill>
                          <a:schemeClr val="tx1"/>
                        </a:solidFill>
                        <a:latin typeface="+mj-ea"/>
                        <a:ea typeface="+mn-ea"/>
                        <a:cs typeface="+mn-cs"/>
                      </a:endParaRPr>
                    </a:p>
                  </a:txBody>
                  <a:tcPr marL="36000" marR="36000" marT="72000" marB="72000"/>
                </a:tc>
                <a:extLst>
                  <a:ext uri="{0D108BD9-81ED-4DB2-BD59-A6C34878D82A}">
                    <a16:rowId xmlns:a16="http://schemas.microsoft.com/office/drawing/2014/main" val="10013"/>
                  </a:ext>
                </a:extLst>
              </a:tr>
              <a:tr h="0">
                <a:tc>
                  <a:txBody>
                    <a:bodyPr/>
                    <a:lstStyle/>
                    <a:p>
                      <a:pPr algn="ctr"/>
                      <a:r>
                        <a:rPr kumimoji="1" lang="ja-JP" altLang="en-US" sz="1200" b="0" i="0" dirty="0">
                          <a:solidFill>
                            <a:schemeClr val="dk1"/>
                          </a:solidFill>
                          <a:latin typeface="+mj-ea"/>
                          <a:ea typeface="+mj-ea"/>
                        </a:rPr>
                        <a:t>１２月</a:t>
                      </a:r>
                      <a:endParaRPr kumimoji="1" lang="en-US" altLang="ja-JP"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extLst>
                  <a:ext uri="{0D108BD9-81ED-4DB2-BD59-A6C34878D82A}">
                    <a16:rowId xmlns:a16="http://schemas.microsoft.com/office/drawing/2014/main" val="10014"/>
                  </a:ext>
                </a:extLst>
              </a:tr>
              <a:tr h="277965">
                <a:tc>
                  <a:txBody>
                    <a:bodyPr/>
                    <a:lstStyle/>
                    <a:p>
                      <a:pPr algn="ctr"/>
                      <a:r>
                        <a:rPr kumimoji="1" lang="en-US" altLang="ja-JP" sz="1200" b="0" i="0" dirty="0">
                          <a:solidFill>
                            <a:schemeClr val="tx1"/>
                          </a:solidFill>
                          <a:latin typeface="+mj-ea"/>
                          <a:ea typeface="+mj-ea"/>
                        </a:rPr>
                        <a:t>1</a:t>
                      </a:r>
                      <a:r>
                        <a:rPr kumimoji="1" lang="ja-JP" altLang="en-US" sz="1200" b="0" i="0" dirty="0">
                          <a:solidFill>
                            <a:schemeClr val="tx1"/>
                          </a:solidFill>
                          <a:latin typeface="+mj-ea"/>
                          <a:ea typeface="+mj-ea"/>
                        </a:rPr>
                        <a:t>月</a:t>
                      </a:r>
                      <a:endParaRPr kumimoji="1" lang="en-US" altLang="ja-JP" sz="1200" b="0" i="0" dirty="0">
                        <a:solidFill>
                          <a:schemeClr val="tx1"/>
                        </a:solidFill>
                        <a:latin typeface="+mj-ea"/>
                        <a:ea typeface="+mj-ea"/>
                      </a:endParaRPr>
                    </a:p>
                  </a:txBody>
                  <a:tcPr marL="36000" marR="36000" marT="72000" marB="72000"/>
                </a:tc>
                <a:tc>
                  <a:txBody>
                    <a:bodyPr/>
                    <a:lstStyle/>
                    <a:p>
                      <a:pPr algn="l"/>
                      <a:endParaRPr lang="en-US" altLang="ja-JP" sz="1200" b="0" i="0" dirty="0">
                        <a:solidFill>
                          <a:schemeClr val="tx1"/>
                        </a:solidFill>
                        <a:latin typeface="+mj-ea"/>
                        <a:ea typeface="+mj-ea"/>
                      </a:endParaRPr>
                    </a:p>
                  </a:txBody>
                  <a:tcPr marL="36000" marR="36000" marT="72000" marB="72000"/>
                </a:tc>
                <a:tc>
                  <a:txBody>
                    <a:bodyPr/>
                    <a:lstStyle/>
                    <a:p>
                      <a:pPr algn="l"/>
                      <a:r>
                        <a:rPr lang="en-US" altLang="ja-JP" sz="1200" b="0" i="0" dirty="0">
                          <a:solidFill>
                            <a:schemeClr val="tx1"/>
                          </a:solidFill>
                          <a:latin typeface="+mj-ea"/>
                          <a:ea typeface="+mj-ea"/>
                        </a:rPr>
                        <a:t>【</a:t>
                      </a:r>
                      <a:r>
                        <a:rPr lang="ja-JP" altLang="en-US" sz="1200" b="0" i="0" dirty="0">
                          <a:solidFill>
                            <a:schemeClr val="tx1"/>
                          </a:solidFill>
                          <a:latin typeface="+mj-ea"/>
                          <a:ea typeface="+mj-ea"/>
                        </a:rPr>
                        <a:t>中旬</a:t>
                      </a:r>
                      <a:r>
                        <a:rPr lang="en-US" altLang="ja-JP" sz="1200" b="0" i="0" dirty="0">
                          <a:solidFill>
                            <a:schemeClr val="tx1"/>
                          </a:solidFill>
                          <a:latin typeface="+mj-ea"/>
                          <a:ea typeface="+mj-ea"/>
                        </a:rPr>
                        <a:t>】</a:t>
                      </a:r>
                      <a:r>
                        <a:rPr lang="ja-JP" altLang="en-US" sz="1200" b="0" i="0" dirty="0">
                          <a:solidFill>
                            <a:schemeClr val="tx1"/>
                          </a:solidFill>
                          <a:latin typeface="+mj-ea"/>
                          <a:ea typeface="+mj-ea"/>
                        </a:rPr>
                        <a:t>部会</a:t>
                      </a:r>
                    </a:p>
                  </a:txBody>
                  <a:tcPr marL="36000" marR="36000" marT="72000" marB="72000"/>
                </a:tc>
                <a:tc>
                  <a:txBody>
                    <a:bodyPr/>
                    <a:lstStyle/>
                    <a:p>
                      <a:pPr algn="l"/>
                      <a:r>
                        <a:rPr lang="en-US" altLang="ja-JP" sz="1200" b="0" i="0" dirty="0">
                          <a:solidFill>
                            <a:schemeClr val="tx1"/>
                          </a:solidFill>
                          <a:latin typeface="+mj-ea"/>
                          <a:ea typeface="+mj-ea"/>
                        </a:rPr>
                        <a:t>【</a:t>
                      </a:r>
                      <a:r>
                        <a:rPr lang="ja-JP" altLang="en-US" sz="1200" b="0" i="0" dirty="0">
                          <a:solidFill>
                            <a:schemeClr val="tx1"/>
                          </a:solidFill>
                          <a:latin typeface="+mj-ea"/>
                          <a:ea typeface="+mj-ea"/>
                        </a:rPr>
                        <a:t>中旬</a:t>
                      </a:r>
                      <a:r>
                        <a:rPr lang="en-US" altLang="ja-JP" sz="1200" b="0" i="0" dirty="0">
                          <a:solidFill>
                            <a:schemeClr val="tx1"/>
                          </a:solidFill>
                          <a:latin typeface="+mj-ea"/>
                          <a:ea typeface="+mj-ea"/>
                        </a:rPr>
                        <a:t>】</a:t>
                      </a:r>
                      <a:r>
                        <a:rPr lang="ja-JP" altLang="en-US" sz="1200" b="0" i="0" dirty="0">
                          <a:solidFill>
                            <a:schemeClr val="tx1"/>
                          </a:solidFill>
                          <a:latin typeface="+mj-ea"/>
                          <a:ea typeface="+mj-ea"/>
                        </a:rPr>
                        <a:t>部会</a:t>
                      </a:r>
                    </a:p>
                  </a:txBody>
                  <a:tcPr marL="36000" marR="36000" marT="72000" marB="72000"/>
                </a:tc>
                <a:tc>
                  <a:txBody>
                    <a:bodyPr/>
                    <a:lstStyle/>
                    <a:p>
                      <a:pPr algn="l"/>
                      <a:r>
                        <a:rPr lang="en-US" altLang="ja-JP" sz="1200" b="0" i="0" dirty="0">
                          <a:solidFill>
                            <a:schemeClr val="tx1"/>
                          </a:solidFill>
                          <a:latin typeface="+mj-ea"/>
                          <a:ea typeface="+mj-ea"/>
                        </a:rPr>
                        <a:t>【</a:t>
                      </a:r>
                      <a:r>
                        <a:rPr lang="ja-JP" altLang="en-US" sz="1200" b="0" i="0" dirty="0">
                          <a:solidFill>
                            <a:schemeClr val="tx1"/>
                          </a:solidFill>
                          <a:latin typeface="+mj-ea"/>
                          <a:ea typeface="+mj-ea"/>
                        </a:rPr>
                        <a:t>中旬</a:t>
                      </a:r>
                      <a:r>
                        <a:rPr lang="en-US" altLang="ja-JP" sz="1200" b="0" i="0" dirty="0">
                          <a:solidFill>
                            <a:schemeClr val="tx1"/>
                          </a:solidFill>
                          <a:latin typeface="+mj-ea"/>
                          <a:ea typeface="+mj-ea"/>
                        </a:rPr>
                        <a:t>】</a:t>
                      </a:r>
                      <a:r>
                        <a:rPr lang="ja-JP" altLang="en-US" sz="1200" b="0" i="0" dirty="0">
                          <a:solidFill>
                            <a:schemeClr val="tx1"/>
                          </a:solidFill>
                          <a:latin typeface="+mj-ea"/>
                          <a:ea typeface="+mj-ea"/>
                        </a:rPr>
                        <a:t>部会</a:t>
                      </a: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extLst>
                  <a:ext uri="{0D108BD9-81ED-4DB2-BD59-A6C34878D82A}">
                    <a16:rowId xmlns:a16="http://schemas.microsoft.com/office/drawing/2014/main" val="876112109"/>
                  </a:ext>
                </a:extLst>
              </a:tr>
              <a:tr h="1081449">
                <a:tc>
                  <a:txBody>
                    <a:bodyPr/>
                    <a:lstStyle/>
                    <a:p>
                      <a:pPr algn="ctr"/>
                      <a:r>
                        <a:rPr kumimoji="1" lang="ja-JP" altLang="en-US" sz="1200" b="0" i="0" dirty="0">
                          <a:solidFill>
                            <a:schemeClr val="tx1"/>
                          </a:solidFill>
                          <a:latin typeface="+mj-ea"/>
                          <a:ea typeface="+mj-ea"/>
                        </a:rPr>
                        <a:t>２月</a:t>
                      </a:r>
                      <a:endParaRPr kumimoji="1" lang="en-US" altLang="ja-JP" sz="1200" b="0" i="0" dirty="0">
                        <a:solidFill>
                          <a:schemeClr val="tx1"/>
                        </a:solidFill>
                        <a:latin typeface="+mj-ea"/>
                        <a:ea typeface="+mj-ea"/>
                      </a:endParaRPr>
                    </a:p>
                  </a:txBody>
                  <a:tcPr marL="36000" marR="36000" marT="72000" marB="72000"/>
                </a:tc>
                <a:tc>
                  <a:txBody>
                    <a:bodyPr/>
                    <a:lstStyle/>
                    <a:p>
                      <a:pPr algn="l"/>
                      <a:r>
                        <a:rPr kumimoji="1" lang="en-US" altLang="ja-JP" sz="1200" b="0" i="0" kern="1200" dirty="0">
                          <a:solidFill>
                            <a:schemeClr val="tx1"/>
                          </a:solidFill>
                          <a:latin typeface="+mj-ea"/>
                          <a:ea typeface="+mn-ea"/>
                          <a:cs typeface="+mn-cs"/>
                        </a:rPr>
                        <a:t>【</a:t>
                      </a:r>
                      <a:r>
                        <a:rPr kumimoji="1" lang="ja-JP" altLang="en-US" sz="1200" b="0" i="0" kern="1200" dirty="0">
                          <a:solidFill>
                            <a:schemeClr val="tx1"/>
                          </a:solidFill>
                          <a:latin typeface="+mj-ea"/>
                          <a:ea typeface="+mn-ea"/>
                          <a:cs typeface="+mn-cs"/>
                        </a:rPr>
                        <a:t>初旬</a:t>
                      </a:r>
                      <a:r>
                        <a:rPr kumimoji="1" lang="en-US" altLang="ja-JP" sz="1200" b="0" i="0" kern="1200" dirty="0">
                          <a:solidFill>
                            <a:schemeClr val="tx1"/>
                          </a:solidFill>
                          <a:latin typeface="+mj-ea"/>
                          <a:ea typeface="+mn-ea"/>
                          <a:cs typeface="+mn-cs"/>
                        </a:rPr>
                        <a:t>】</a:t>
                      </a:r>
                      <a:r>
                        <a:rPr kumimoji="1" lang="ja-JP" altLang="en-US" sz="1200" b="0" i="0" kern="1200" dirty="0">
                          <a:solidFill>
                            <a:schemeClr val="tx1"/>
                          </a:solidFill>
                          <a:latin typeface="+mj-ea"/>
                          <a:ea typeface="+mn-ea"/>
                          <a:cs typeface="+mn-cs"/>
                        </a:rPr>
                        <a:t>運営会議</a:t>
                      </a:r>
                      <a:endParaRPr kumimoji="1" lang="en-US" altLang="ja-JP" sz="1200" b="0" i="0" kern="1200" dirty="0">
                        <a:solidFill>
                          <a:schemeClr val="tx1"/>
                        </a:solidFill>
                        <a:latin typeface="+mj-ea"/>
                        <a:ea typeface="+mn-ea"/>
                        <a:cs typeface="+mn-cs"/>
                      </a:endParaRPr>
                    </a:p>
                    <a:p>
                      <a:r>
                        <a:rPr kumimoji="1" lang="en-US" altLang="ja-JP" sz="1200" b="0" i="0" kern="1200" dirty="0">
                          <a:solidFill>
                            <a:schemeClr val="tx1"/>
                          </a:solidFill>
                          <a:latin typeface="+mj-ea"/>
                          <a:ea typeface="+mn-ea"/>
                          <a:cs typeface="+mn-cs"/>
                        </a:rPr>
                        <a:t>【</a:t>
                      </a:r>
                      <a:r>
                        <a:rPr kumimoji="1" lang="ja-JP" altLang="en-US" sz="1200" b="0" i="0" kern="1200" dirty="0">
                          <a:solidFill>
                            <a:schemeClr val="tx1"/>
                          </a:solidFill>
                          <a:latin typeface="+mj-ea"/>
                          <a:ea typeface="+mn-ea"/>
                          <a:cs typeface="+mn-cs"/>
                        </a:rPr>
                        <a:t>中旬</a:t>
                      </a:r>
                      <a:r>
                        <a:rPr kumimoji="1" lang="en-US" altLang="ja-JP" sz="1200" b="0" i="0" kern="1200" dirty="0">
                          <a:solidFill>
                            <a:schemeClr val="tx1"/>
                          </a:solidFill>
                          <a:latin typeface="+mj-ea"/>
                          <a:ea typeface="+mn-ea"/>
                          <a:cs typeface="+mn-cs"/>
                        </a:rPr>
                        <a:t>】</a:t>
                      </a:r>
                      <a:r>
                        <a:rPr kumimoji="1" lang="ja-JP" altLang="en-US" sz="1400" b="1" i="0" kern="1200" dirty="0">
                          <a:solidFill>
                            <a:srgbClr val="FF0000"/>
                          </a:solidFill>
                          <a:latin typeface="+mj-ea"/>
                          <a:ea typeface="+mn-ea"/>
                          <a:cs typeface="+mn-cs"/>
                        </a:rPr>
                        <a:t>全体会（第３回）</a:t>
                      </a:r>
                      <a:endParaRPr kumimoji="1" lang="en-US" altLang="ja-JP" sz="1400" b="1" i="0" kern="1200" dirty="0">
                        <a:solidFill>
                          <a:srgbClr val="FF0000"/>
                        </a:solidFill>
                        <a:latin typeface="+mj-ea"/>
                        <a:ea typeface="+mn-ea"/>
                        <a:cs typeface="+mn-cs"/>
                      </a:endParaRPr>
                    </a:p>
                    <a:p>
                      <a:r>
                        <a:rPr kumimoji="1" lang="ja-JP" altLang="en-US" sz="1200" b="0" i="0" kern="1200" dirty="0">
                          <a:solidFill>
                            <a:schemeClr val="tx1"/>
                          </a:solidFill>
                          <a:latin typeface="+mj-ea"/>
                          <a:ea typeface="+mn-ea"/>
                          <a:cs typeface="+mn-cs"/>
                        </a:rPr>
                        <a:t>・協議会運営方針（案）</a:t>
                      </a:r>
                      <a:endParaRPr kumimoji="1" lang="en-US" altLang="ja-JP" sz="1200" b="0" i="0" kern="1200" dirty="0">
                        <a:solidFill>
                          <a:schemeClr val="tx1"/>
                        </a:solidFill>
                        <a:latin typeface="+mj-ea"/>
                        <a:ea typeface="+mn-ea"/>
                        <a:cs typeface="+mn-cs"/>
                      </a:endParaRPr>
                    </a:p>
                    <a:p>
                      <a:r>
                        <a:rPr kumimoji="1" lang="ja-JP" altLang="en-US" sz="1200" b="0" i="0" kern="1200" dirty="0">
                          <a:solidFill>
                            <a:schemeClr val="tx1"/>
                          </a:solidFill>
                          <a:latin typeface="+mj-ea"/>
                          <a:ea typeface="+mn-ea"/>
                          <a:cs typeface="+mn-cs"/>
                        </a:rPr>
                        <a:t>・</a:t>
                      </a:r>
                      <a:r>
                        <a:rPr kumimoji="1" lang="ja-JP" altLang="en-US" sz="1200" b="0" i="0" kern="1200" dirty="0" err="1">
                          <a:solidFill>
                            <a:schemeClr val="tx1"/>
                          </a:solidFill>
                          <a:latin typeface="+mj-ea"/>
                          <a:ea typeface="+mn-ea"/>
                          <a:cs typeface="+mn-cs"/>
                        </a:rPr>
                        <a:t>障がい</a:t>
                      </a:r>
                      <a:r>
                        <a:rPr kumimoji="1" lang="ja-JP" altLang="en-US" sz="1200" b="0" i="0" kern="1200" dirty="0">
                          <a:solidFill>
                            <a:schemeClr val="tx1"/>
                          </a:solidFill>
                          <a:latin typeface="+mj-ea"/>
                          <a:ea typeface="+mn-ea"/>
                          <a:cs typeface="+mn-cs"/>
                        </a:rPr>
                        <a:t>者基本計画・第</a:t>
                      </a:r>
                      <a:r>
                        <a:rPr kumimoji="1" lang="en-US" altLang="ja-JP" sz="1200" b="0" i="0" kern="1200" dirty="0">
                          <a:solidFill>
                            <a:schemeClr val="tx1"/>
                          </a:solidFill>
                          <a:latin typeface="+mj-ea"/>
                          <a:ea typeface="+mn-ea"/>
                          <a:cs typeface="+mn-cs"/>
                        </a:rPr>
                        <a:t>6</a:t>
                      </a:r>
                      <a:r>
                        <a:rPr kumimoji="1" lang="ja-JP" altLang="en-US" sz="1200" b="0" i="0" kern="1200" dirty="0" err="1">
                          <a:solidFill>
                            <a:schemeClr val="tx1"/>
                          </a:solidFill>
                          <a:latin typeface="+mj-ea"/>
                          <a:ea typeface="+mn-ea"/>
                          <a:cs typeface="+mn-cs"/>
                        </a:rPr>
                        <a:t>期障がい</a:t>
                      </a:r>
                      <a:r>
                        <a:rPr kumimoji="1" lang="ja-JP" altLang="en-US" sz="1200" b="0" i="0" kern="1200" dirty="0">
                          <a:solidFill>
                            <a:schemeClr val="tx1"/>
                          </a:solidFill>
                          <a:latin typeface="+mj-ea"/>
                          <a:ea typeface="+mn-ea"/>
                          <a:cs typeface="+mn-cs"/>
                        </a:rPr>
                        <a:t>福祉計画・第</a:t>
                      </a:r>
                      <a:r>
                        <a:rPr kumimoji="1" lang="en-US" altLang="ja-JP" sz="1200" b="0" i="0" kern="1200" dirty="0">
                          <a:solidFill>
                            <a:schemeClr val="tx1"/>
                          </a:solidFill>
                          <a:latin typeface="+mj-ea"/>
                          <a:ea typeface="+mn-ea"/>
                          <a:cs typeface="+mn-cs"/>
                        </a:rPr>
                        <a:t>2</a:t>
                      </a:r>
                      <a:r>
                        <a:rPr kumimoji="1" lang="ja-JP" altLang="en-US" sz="1200" b="0" i="0" kern="1200" dirty="0" err="1">
                          <a:solidFill>
                            <a:schemeClr val="tx1"/>
                          </a:solidFill>
                          <a:latin typeface="+mj-ea"/>
                          <a:ea typeface="+mn-ea"/>
                          <a:cs typeface="+mn-cs"/>
                        </a:rPr>
                        <a:t>期障がい</a:t>
                      </a:r>
                      <a:r>
                        <a:rPr kumimoji="1" lang="ja-JP" altLang="en-US" sz="1200" b="0" i="0" kern="1200" dirty="0">
                          <a:solidFill>
                            <a:schemeClr val="tx1"/>
                          </a:solidFill>
                          <a:latin typeface="+mj-ea"/>
                          <a:ea typeface="+mn-ea"/>
                          <a:cs typeface="+mn-cs"/>
                        </a:rPr>
                        <a:t>児福祉計画策定のためのアンケート調査内容（案）</a:t>
                      </a:r>
                      <a:endParaRPr kumimoji="1" lang="en-US" altLang="ja-JP" sz="1200" b="0" i="0" kern="1200" dirty="0">
                        <a:solidFill>
                          <a:schemeClr val="tx1"/>
                        </a:solidFill>
                        <a:latin typeface="+mj-ea"/>
                        <a:ea typeface="+mn-ea"/>
                        <a:cs typeface="+mn-cs"/>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tc>
                  <a:txBody>
                    <a:bodyPr/>
                    <a:lstStyle/>
                    <a:p>
                      <a:pPr algn="l"/>
                      <a:endParaRPr lang="ja-JP" altLang="en-US" sz="1200" b="0" i="0" dirty="0">
                        <a:solidFill>
                          <a:schemeClr val="tx1"/>
                        </a:solidFill>
                        <a:latin typeface="+mj-ea"/>
                        <a:ea typeface="+mj-ea"/>
                      </a:endParaRPr>
                    </a:p>
                  </a:txBody>
                  <a:tcPr marL="36000" marR="36000" marT="72000" marB="72000"/>
                </a:tc>
                <a:extLst>
                  <a:ext uri="{0D108BD9-81ED-4DB2-BD59-A6C34878D82A}">
                    <a16:rowId xmlns:a16="http://schemas.microsoft.com/office/drawing/2014/main" val="14387740"/>
                  </a:ext>
                </a:extLst>
              </a:tr>
            </a:tbl>
          </a:graphicData>
        </a:graphic>
      </p:graphicFrame>
      <p:sp>
        <p:nvSpPr>
          <p:cNvPr id="2" name="スライド番号プレースホルダ 1"/>
          <p:cNvSpPr>
            <a:spLocks noGrp="1"/>
          </p:cNvSpPr>
          <p:nvPr>
            <p:ph type="sldNum" sz="quarter" idx="12"/>
          </p:nvPr>
        </p:nvSpPr>
        <p:spPr>
          <a:xfrm>
            <a:off x="7010397" y="5760"/>
            <a:ext cx="2133600" cy="365125"/>
          </a:xfrm>
        </p:spPr>
        <p:txBody>
          <a:bodyPr/>
          <a:lstStyle/>
          <a:p>
            <a:r>
              <a:rPr lang="ja-JP" altLang="en-US" dirty="0"/>
              <a:t>６</a:t>
            </a:r>
            <a:endParaRPr kumimoji="1" lang="ja-JP" altLang="en-US" dirty="0"/>
          </a:p>
        </p:txBody>
      </p:sp>
    </p:spTree>
    <p:extLst>
      <p:ext uri="{BB962C8B-B14F-4D97-AF65-F5344CB8AC3E}">
        <p14:creationId xmlns:p14="http://schemas.microsoft.com/office/powerpoint/2010/main" val="3420800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角丸四角形 33"/>
          <p:cNvSpPr/>
          <p:nvPr/>
        </p:nvSpPr>
        <p:spPr>
          <a:xfrm>
            <a:off x="1691680" y="1412776"/>
            <a:ext cx="6984776" cy="4320480"/>
          </a:xfrm>
          <a:prstGeom prst="roundRect">
            <a:avLst/>
          </a:prstGeom>
          <a:solidFill>
            <a:schemeClr val="accent2">
              <a:lumMod val="20000"/>
              <a:lumOff val="80000"/>
            </a:schemeClr>
          </a:solidFill>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游ゴシック" panose="020B0400000000000000" pitchFamily="50" charset="-128"/>
              <a:ea typeface="游ゴシック" panose="020B0400000000000000" pitchFamily="50" charset="-128"/>
            </a:endParaRPr>
          </a:p>
        </p:txBody>
      </p:sp>
      <p:sp>
        <p:nvSpPr>
          <p:cNvPr id="17" name="角丸四角形 16"/>
          <p:cNvSpPr/>
          <p:nvPr/>
        </p:nvSpPr>
        <p:spPr>
          <a:xfrm>
            <a:off x="3851920" y="612043"/>
            <a:ext cx="2088232" cy="360040"/>
          </a:xfrm>
          <a:prstGeom prst="roundRect">
            <a:avLst/>
          </a:prstGeom>
          <a:solidFill>
            <a:schemeClr val="accent2">
              <a:lumMod val="20000"/>
              <a:lumOff val="80000"/>
            </a:schemeClr>
          </a:solidFill>
          <a:ln>
            <a:solidFill>
              <a:schemeClr val="tx1"/>
            </a:solidFill>
          </a:ln>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b="1" dirty="0">
                <a:solidFill>
                  <a:schemeClr val="tx1"/>
                </a:solidFill>
                <a:latin typeface="游ゴシック" panose="020B0400000000000000" pitchFamily="50" charset="-128"/>
                <a:ea typeface="游ゴシック" panose="020B0400000000000000" pitchFamily="50" charset="-128"/>
              </a:rPr>
              <a:t>燕　市</a:t>
            </a:r>
            <a:endParaRPr kumimoji="1" lang="ja-JP" altLang="en-US" b="1" dirty="0">
              <a:solidFill>
                <a:schemeClr val="tx1"/>
              </a:solidFill>
              <a:latin typeface="游ゴシック" panose="020B0400000000000000" pitchFamily="50" charset="-128"/>
              <a:ea typeface="游ゴシック" panose="020B0400000000000000" pitchFamily="50" charset="-128"/>
            </a:endParaRPr>
          </a:p>
        </p:txBody>
      </p:sp>
      <p:sp>
        <p:nvSpPr>
          <p:cNvPr id="19" name="角丸四角形 18"/>
          <p:cNvSpPr/>
          <p:nvPr/>
        </p:nvSpPr>
        <p:spPr>
          <a:xfrm>
            <a:off x="2483768" y="1412776"/>
            <a:ext cx="4680520" cy="360040"/>
          </a:xfrm>
          <a:prstGeom prst="roundRect">
            <a:avLst/>
          </a:prstGeom>
          <a:noFill/>
          <a:ln>
            <a:noFill/>
          </a:ln>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b="1" dirty="0">
                <a:solidFill>
                  <a:schemeClr val="tx1"/>
                </a:solidFill>
                <a:latin typeface="游ゴシック" panose="020B0400000000000000" pitchFamily="50" charset="-128"/>
                <a:ea typeface="游ゴシック" panose="020B0400000000000000" pitchFamily="50" charset="-128"/>
              </a:rPr>
              <a:t>燕市</a:t>
            </a:r>
            <a:r>
              <a:rPr lang="ja-JP" altLang="en-US" b="1" dirty="0" err="1">
                <a:solidFill>
                  <a:schemeClr val="tx1"/>
                </a:solidFill>
                <a:latin typeface="游ゴシック" panose="020B0400000000000000" pitchFamily="50" charset="-128"/>
                <a:ea typeface="游ゴシック" panose="020B0400000000000000" pitchFamily="50" charset="-128"/>
              </a:rPr>
              <a:t>障がい</a:t>
            </a:r>
            <a:r>
              <a:rPr lang="ja-JP" altLang="en-US" b="1" dirty="0">
                <a:solidFill>
                  <a:schemeClr val="tx1"/>
                </a:solidFill>
                <a:latin typeface="游ゴシック" panose="020B0400000000000000" pitchFamily="50" charset="-128"/>
                <a:ea typeface="游ゴシック" panose="020B0400000000000000" pitchFamily="50" charset="-128"/>
              </a:rPr>
              <a:t>者自立支援協議会</a:t>
            </a:r>
            <a:endParaRPr kumimoji="1" lang="ja-JP" altLang="en-US" b="1" dirty="0">
              <a:solidFill>
                <a:schemeClr val="tx1"/>
              </a:solidFill>
              <a:latin typeface="游ゴシック" panose="020B0400000000000000" pitchFamily="50" charset="-128"/>
              <a:ea typeface="游ゴシック" panose="020B0400000000000000" pitchFamily="50" charset="-128"/>
            </a:endParaRPr>
          </a:p>
        </p:txBody>
      </p:sp>
      <p:sp>
        <p:nvSpPr>
          <p:cNvPr id="20" name="角丸四角形 19"/>
          <p:cNvSpPr/>
          <p:nvPr/>
        </p:nvSpPr>
        <p:spPr>
          <a:xfrm>
            <a:off x="1835696" y="1700808"/>
            <a:ext cx="6644096" cy="735941"/>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en-US" altLang="ja-JP" sz="1400" b="1" dirty="0">
                <a:solidFill>
                  <a:schemeClr val="tx1"/>
                </a:solidFill>
                <a:latin typeface="游ゴシック" panose="020B0400000000000000" pitchFamily="50" charset="-128"/>
                <a:ea typeface="游ゴシック" panose="020B0400000000000000" pitchFamily="50" charset="-128"/>
              </a:rPr>
              <a:t>【</a:t>
            </a:r>
            <a:r>
              <a:rPr lang="ja-JP" altLang="en-US" sz="1400" b="1" dirty="0">
                <a:solidFill>
                  <a:schemeClr val="tx1"/>
                </a:solidFill>
                <a:latin typeface="游ゴシック" panose="020B0400000000000000" pitchFamily="50" charset="-128"/>
                <a:ea typeface="游ゴシック" panose="020B0400000000000000" pitchFamily="50" charset="-128"/>
              </a:rPr>
              <a:t>全体会</a:t>
            </a:r>
            <a:r>
              <a:rPr lang="en-US" altLang="ja-JP" sz="1400" b="1" dirty="0">
                <a:solidFill>
                  <a:schemeClr val="tx1"/>
                </a:solidFill>
                <a:latin typeface="游ゴシック" panose="020B0400000000000000" pitchFamily="50" charset="-128"/>
                <a:ea typeface="游ゴシック" panose="020B0400000000000000" pitchFamily="50" charset="-128"/>
              </a:rPr>
              <a:t>】</a:t>
            </a:r>
          </a:p>
          <a:p>
            <a:r>
              <a:rPr kumimoji="1" lang="ja-JP" altLang="en-US" sz="1100" b="1" dirty="0">
                <a:solidFill>
                  <a:schemeClr val="tx1"/>
                </a:solidFill>
                <a:latin typeface="游ゴシック" panose="020B0400000000000000" pitchFamily="50" charset="-128"/>
                <a:ea typeface="游ゴシック" panose="020B0400000000000000" pitchFamily="50" charset="-128"/>
              </a:rPr>
              <a:t>運営会議で集約された情報・課題をもとに、委員で情報の共有や議題の協議を行います。協議会全体の意思確認の場となり、専門的見地から市の</a:t>
            </a:r>
            <a:r>
              <a:rPr kumimoji="1" lang="ja-JP" altLang="en-US" sz="1100" b="1" dirty="0" err="1">
                <a:solidFill>
                  <a:schemeClr val="tx1"/>
                </a:solidFill>
                <a:latin typeface="游ゴシック" panose="020B0400000000000000" pitchFamily="50" charset="-128"/>
                <a:ea typeface="游ゴシック" panose="020B0400000000000000" pitchFamily="50" charset="-128"/>
              </a:rPr>
              <a:t>障がい</a:t>
            </a:r>
            <a:r>
              <a:rPr kumimoji="1" lang="ja-JP" altLang="en-US" sz="1100" b="1" dirty="0">
                <a:solidFill>
                  <a:schemeClr val="tx1"/>
                </a:solidFill>
                <a:latin typeface="游ゴシック" panose="020B0400000000000000" pitchFamily="50" charset="-128"/>
                <a:ea typeface="游ゴシック" panose="020B0400000000000000" pitchFamily="50" charset="-128"/>
              </a:rPr>
              <a:t>福祉施策に関し提言することができます。</a:t>
            </a:r>
          </a:p>
        </p:txBody>
      </p:sp>
      <p:sp>
        <p:nvSpPr>
          <p:cNvPr id="23" name="角丸四角形 22"/>
          <p:cNvSpPr/>
          <p:nvPr/>
        </p:nvSpPr>
        <p:spPr>
          <a:xfrm>
            <a:off x="2411760" y="3789040"/>
            <a:ext cx="6120680" cy="144016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endParaRPr lang="en-US" altLang="ja-JP" sz="1600" b="1" dirty="0">
              <a:solidFill>
                <a:schemeClr val="tx1"/>
              </a:solidFill>
              <a:latin typeface="游ゴシック" panose="020B0400000000000000" pitchFamily="50" charset="-128"/>
              <a:ea typeface="游ゴシック" panose="020B0400000000000000" pitchFamily="50" charset="-128"/>
            </a:endParaRPr>
          </a:p>
          <a:p>
            <a:pPr algn="ctr"/>
            <a:r>
              <a:rPr lang="en-US" altLang="ja-JP" sz="1400" b="1" dirty="0">
                <a:solidFill>
                  <a:schemeClr val="tx1"/>
                </a:solidFill>
                <a:latin typeface="游ゴシック" panose="020B0400000000000000" pitchFamily="50" charset="-128"/>
                <a:ea typeface="游ゴシック" panose="020B0400000000000000" pitchFamily="50" charset="-128"/>
              </a:rPr>
              <a:t>【</a:t>
            </a:r>
            <a:r>
              <a:rPr lang="ja-JP" altLang="en-US" sz="1400" b="1" dirty="0">
                <a:solidFill>
                  <a:schemeClr val="tx1"/>
                </a:solidFill>
                <a:latin typeface="游ゴシック" panose="020B0400000000000000" pitchFamily="50" charset="-128"/>
                <a:ea typeface="游ゴシック" panose="020B0400000000000000" pitchFamily="50" charset="-128"/>
              </a:rPr>
              <a:t>専門部会</a:t>
            </a:r>
            <a:r>
              <a:rPr lang="en-US" altLang="ja-JP" sz="1400" b="1" dirty="0">
                <a:solidFill>
                  <a:schemeClr val="tx1"/>
                </a:solidFill>
                <a:latin typeface="游ゴシック" panose="020B0400000000000000" pitchFamily="50" charset="-128"/>
                <a:ea typeface="游ゴシック" panose="020B0400000000000000" pitchFamily="50" charset="-128"/>
              </a:rPr>
              <a:t>】</a:t>
            </a:r>
          </a:p>
          <a:p>
            <a:r>
              <a:rPr lang="ja-JP" altLang="en-US" sz="1100" b="1" dirty="0">
                <a:solidFill>
                  <a:schemeClr val="tx1"/>
                </a:solidFill>
                <a:latin typeface="游ゴシック" panose="020B0400000000000000" pitchFamily="50" charset="-128"/>
                <a:ea typeface="游ゴシック" panose="020B0400000000000000" pitchFamily="50" charset="-128"/>
              </a:rPr>
              <a:t>地域に根付いた課題を解消するため、必要により中・長期的ビジョンに立って調査・分析をすることを目的に組織化されます。</a:t>
            </a:r>
            <a:endParaRPr lang="en-US" altLang="ja-JP" sz="1100" b="1" dirty="0">
              <a:solidFill>
                <a:schemeClr val="tx1"/>
              </a:solidFill>
              <a:latin typeface="游ゴシック" panose="020B0400000000000000" pitchFamily="50" charset="-128"/>
              <a:ea typeface="游ゴシック" panose="020B0400000000000000" pitchFamily="50" charset="-128"/>
            </a:endParaRPr>
          </a:p>
          <a:p>
            <a:endParaRPr lang="en-US" altLang="ja-JP" sz="1100" b="1" dirty="0">
              <a:solidFill>
                <a:schemeClr val="tx1"/>
              </a:solidFill>
              <a:latin typeface="游ゴシック" panose="020B0400000000000000" pitchFamily="50" charset="-128"/>
              <a:ea typeface="游ゴシック" panose="020B0400000000000000" pitchFamily="50" charset="-128"/>
            </a:endParaRPr>
          </a:p>
          <a:p>
            <a:endParaRPr lang="en-US" altLang="ja-JP" sz="1100" b="1" dirty="0">
              <a:solidFill>
                <a:schemeClr val="tx1"/>
              </a:solidFill>
              <a:latin typeface="游ゴシック" panose="020B0400000000000000" pitchFamily="50" charset="-128"/>
              <a:ea typeface="游ゴシック" panose="020B0400000000000000" pitchFamily="50" charset="-128"/>
            </a:endParaRPr>
          </a:p>
          <a:p>
            <a:endParaRPr lang="en-US" altLang="ja-JP" sz="1100" b="1" dirty="0">
              <a:solidFill>
                <a:schemeClr val="tx1"/>
              </a:solidFill>
              <a:latin typeface="游ゴシック" panose="020B0400000000000000" pitchFamily="50" charset="-128"/>
              <a:ea typeface="游ゴシック" panose="020B0400000000000000" pitchFamily="50" charset="-128"/>
            </a:endParaRPr>
          </a:p>
          <a:p>
            <a:endParaRPr lang="en-US" altLang="ja-JP" sz="1100" b="1" dirty="0">
              <a:solidFill>
                <a:schemeClr val="tx1"/>
              </a:solidFill>
              <a:latin typeface="游ゴシック" panose="020B0400000000000000" pitchFamily="50" charset="-128"/>
              <a:ea typeface="游ゴシック" panose="020B0400000000000000" pitchFamily="50" charset="-128"/>
            </a:endParaRPr>
          </a:p>
          <a:p>
            <a:endParaRPr lang="en-US" altLang="ja-JP" sz="1100" b="1" dirty="0">
              <a:solidFill>
                <a:schemeClr val="tx1"/>
              </a:solidFill>
              <a:latin typeface="游ゴシック" panose="020B0400000000000000" pitchFamily="50" charset="-128"/>
              <a:ea typeface="游ゴシック" panose="020B0400000000000000" pitchFamily="50" charset="-128"/>
            </a:endParaRPr>
          </a:p>
        </p:txBody>
      </p:sp>
      <p:sp>
        <p:nvSpPr>
          <p:cNvPr id="22" name="角丸四角形 21"/>
          <p:cNvSpPr/>
          <p:nvPr/>
        </p:nvSpPr>
        <p:spPr>
          <a:xfrm>
            <a:off x="2771800" y="2780928"/>
            <a:ext cx="4752528" cy="648072"/>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en-US" altLang="ja-JP" sz="1400" b="1" dirty="0">
                <a:solidFill>
                  <a:schemeClr val="tx1"/>
                </a:solidFill>
                <a:latin typeface="游ゴシック" panose="020B0400000000000000" pitchFamily="50" charset="-128"/>
                <a:ea typeface="游ゴシック" panose="020B0400000000000000" pitchFamily="50" charset="-128"/>
              </a:rPr>
              <a:t>【</a:t>
            </a:r>
            <a:r>
              <a:rPr lang="ja-JP" altLang="en-US" sz="1400" b="1" dirty="0">
                <a:solidFill>
                  <a:schemeClr val="tx1"/>
                </a:solidFill>
                <a:latin typeface="游ゴシック" panose="020B0400000000000000" pitchFamily="50" charset="-128"/>
                <a:ea typeface="游ゴシック" panose="020B0400000000000000" pitchFamily="50" charset="-128"/>
              </a:rPr>
              <a:t>運営会議</a:t>
            </a:r>
            <a:r>
              <a:rPr lang="en-US" altLang="ja-JP" sz="1400" b="1" dirty="0">
                <a:solidFill>
                  <a:schemeClr val="tx1"/>
                </a:solidFill>
                <a:latin typeface="游ゴシック" panose="020B0400000000000000" pitchFamily="50" charset="-128"/>
                <a:ea typeface="游ゴシック" panose="020B0400000000000000" pitchFamily="50" charset="-128"/>
              </a:rPr>
              <a:t>】</a:t>
            </a:r>
          </a:p>
          <a:p>
            <a:r>
              <a:rPr lang="ja-JP" altLang="en-US" sz="1100" b="1" dirty="0">
                <a:solidFill>
                  <a:schemeClr val="tx1"/>
                </a:solidFill>
                <a:latin typeface="游ゴシック" panose="020B0400000000000000" pitchFamily="50" charset="-128"/>
                <a:ea typeface="游ゴシック" panose="020B0400000000000000" pitchFamily="50" charset="-128"/>
              </a:rPr>
              <a:t>専門部会、相談支援機関連絡会及び個別支援会議などから上がってきた情報・課題を集約し、全体会の議題や提出資料の調整を行います。</a:t>
            </a:r>
            <a:endParaRPr lang="en-US" altLang="ja-JP" sz="1100" b="1" dirty="0">
              <a:solidFill>
                <a:schemeClr val="tx1"/>
              </a:solidFill>
              <a:latin typeface="游ゴシック" panose="020B0400000000000000" pitchFamily="50" charset="-128"/>
              <a:ea typeface="游ゴシック" panose="020B0400000000000000" pitchFamily="50" charset="-128"/>
            </a:endParaRPr>
          </a:p>
        </p:txBody>
      </p:sp>
      <p:sp>
        <p:nvSpPr>
          <p:cNvPr id="15" name="上下矢印 14"/>
          <p:cNvSpPr/>
          <p:nvPr/>
        </p:nvSpPr>
        <p:spPr>
          <a:xfrm>
            <a:off x="5148064" y="3429000"/>
            <a:ext cx="288032" cy="344644"/>
          </a:xfrm>
          <a:prstGeom prst="upDownArrow">
            <a:avLst>
              <a:gd name="adj1" fmla="val 42618"/>
              <a:gd name="adj2" fmla="val 50000"/>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上下矢印 15"/>
          <p:cNvSpPr/>
          <p:nvPr/>
        </p:nvSpPr>
        <p:spPr>
          <a:xfrm>
            <a:off x="3347864" y="3429000"/>
            <a:ext cx="288032" cy="344644"/>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上下矢印 23"/>
          <p:cNvSpPr/>
          <p:nvPr/>
        </p:nvSpPr>
        <p:spPr>
          <a:xfrm>
            <a:off x="4597629" y="983867"/>
            <a:ext cx="288032" cy="344644"/>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120834" y="3918687"/>
            <a:ext cx="1528315" cy="1584176"/>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kumimoji="1" lang="en-US" altLang="ja-JP" sz="1400" b="1" dirty="0">
                <a:solidFill>
                  <a:schemeClr val="tx1"/>
                </a:solidFill>
                <a:latin typeface="游ゴシック" panose="020B0400000000000000" pitchFamily="50" charset="-128"/>
                <a:ea typeface="游ゴシック" panose="020B0400000000000000" pitchFamily="50" charset="-128"/>
              </a:rPr>
              <a:t>【</a:t>
            </a:r>
            <a:r>
              <a:rPr kumimoji="1" lang="ja-JP" altLang="en-US" sz="1400" b="1" dirty="0">
                <a:solidFill>
                  <a:schemeClr val="tx1"/>
                </a:solidFill>
                <a:latin typeface="游ゴシック" panose="020B0400000000000000" pitchFamily="50" charset="-128"/>
                <a:ea typeface="游ゴシック" panose="020B0400000000000000" pitchFamily="50" charset="-128"/>
              </a:rPr>
              <a:t>相談支援機関連絡会</a:t>
            </a:r>
            <a:r>
              <a:rPr lang="en-US" altLang="ja-JP" sz="1400" b="1" dirty="0">
                <a:solidFill>
                  <a:schemeClr val="tx1"/>
                </a:solidFill>
                <a:latin typeface="游ゴシック" panose="020B0400000000000000" pitchFamily="50" charset="-128"/>
                <a:ea typeface="游ゴシック" panose="020B0400000000000000" pitchFamily="50" charset="-128"/>
              </a:rPr>
              <a:t>】</a:t>
            </a:r>
          </a:p>
          <a:p>
            <a:r>
              <a:rPr kumimoji="1" lang="ja-JP" altLang="en-US" sz="1100" b="1" dirty="0">
                <a:solidFill>
                  <a:schemeClr val="tx1"/>
                </a:solidFill>
                <a:latin typeface="游ゴシック" panose="020B0400000000000000" pitchFamily="50" charset="-128"/>
                <a:ea typeface="游ゴシック" panose="020B0400000000000000" pitchFamily="50" charset="-128"/>
              </a:rPr>
              <a:t>相談支援事業所が抱えている課題の共有や課題解決のための手法を検討します。</a:t>
            </a:r>
          </a:p>
        </p:txBody>
      </p:sp>
      <p:sp>
        <p:nvSpPr>
          <p:cNvPr id="27" name="角丸四角形 26"/>
          <p:cNvSpPr/>
          <p:nvPr/>
        </p:nvSpPr>
        <p:spPr>
          <a:xfrm>
            <a:off x="2159732" y="5885711"/>
            <a:ext cx="4644516" cy="789726"/>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r>
              <a:rPr lang="en-US" altLang="ja-JP" sz="1400" b="1" dirty="0">
                <a:solidFill>
                  <a:schemeClr val="tx1"/>
                </a:solidFill>
                <a:latin typeface="游ゴシック" panose="020B0400000000000000" pitchFamily="50" charset="-128"/>
                <a:ea typeface="游ゴシック" panose="020B0400000000000000" pitchFamily="50" charset="-128"/>
              </a:rPr>
              <a:t>【</a:t>
            </a:r>
            <a:r>
              <a:rPr lang="ja-JP" altLang="en-US" sz="1400" b="1" dirty="0">
                <a:solidFill>
                  <a:schemeClr val="tx1"/>
                </a:solidFill>
                <a:latin typeface="游ゴシック" panose="020B0400000000000000" pitchFamily="50" charset="-128"/>
                <a:ea typeface="游ゴシック" panose="020B0400000000000000" pitchFamily="50" charset="-128"/>
              </a:rPr>
              <a:t>個別支援会議</a:t>
            </a:r>
            <a:r>
              <a:rPr lang="en-US" altLang="ja-JP" sz="1400" b="1" dirty="0">
                <a:solidFill>
                  <a:schemeClr val="tx1"/>
                </a:solidFill>
                <a:latin typeface="游ゴシック" panose="020B0400000000000000" pitchFamily="50" charset="-128"/>
                <a:ea typeface="游ゴシック" panose="020B0400000000000000" pitchFamily="50" charset="-128"/>
              </a:rPr>
              <a:t>】</a:t>
            </a:r>
          </a:p>
          <a:p>
            <a:r>
              <a:rPr kumimoji="1" lang="ja-JP" altLang="en-US" sz="1100" b="1" dirty="0">
                <a:solidFill>
                  <a:schemeClr val="tx1"/>
                </a:solidFill>
                <a:latin typeface="游ゴシック" panose="020B0400000000000000" pitchFamily="50" charset="-128"/>
                <a:ea typeface="游ゴシック" panose="020B0400000000000000" pitchFamily="50" charset="-128"/>
              </a:rPr>
              <a:t>個々の相談内容やニーズに基づき、関係者が集まって具体的な支援の手立て・役割分担等を話し合い、支援体制の構築を行う会議です。</a:t>
            </a:r>
          </a:p>
        </p:txBody>
      </p:sp>
      <p:sp>
        <p:nvSpPr>
          <p:cNvPr id="30" name="下矢印 29"/>
          <p:cNvSpPr/>
          <p:nvPr/>
        </p:nvSpPr>
        <p:spPr>
          <a:xfrm rot="10800000">
            <a:off x="692141" y="3520361"/>
            <a:ext cx="428660" cy="363282"/>
          </a:xfrm>
          <a:prstGeom prst="downArrow">
            <a:avLst>
              <a:gd name="adj1" fmla="val 50000"/>
              <a:gd name="adj2" fmla="val 61315"/>
            </a:avLst>
          </a:prstGeom>
          <a:solidFill>
            <a:schemeClr val="tx2">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下矢印 31"/>
          <p:cNvSpPr/>
          <p:nvPr/>
        </p:nvSpPr>
        <p:spPr>
          <a:xfrm rot="10800000">
            <a:off x="4572000" y="2420888"/>
            <a:ext cx="360040" cy="36004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下矢印 48"/>
          <p:cNvSpPr/>
          <p:nvPr/>
        </p:nvSpPr>
        <p:spPr>
          <a:xfrm rot="10800000">
            <a:off x="7740352" y="2405492"/>
            <a:ext cx="432048" cy="1368152"/>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上下矢印 50"/>
          <p:cNvSpPr/>
          <p:nvPr/>
        </p:nvSpPr>
        <p:spPr>
          <a:xfrm rot="7719494">
            <a:off x="1646954" y="5148397"/>
            <a:ext cx="295263" cy="1021270"/>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120834" y="5877272"/>
            <a:ext cx="1800200" cy="432048"/>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r>
              <a:rPr lang="ja-JP" altLang="en-US" sz="1100" b="1" dirty="0">
                <a:solidFill>
                  <a:schemeClr val="tx1"/>
                </a:solidFill>
                <a:latin typeface="游ゴシック" panose="020B0400000000000000" pitchFamily="50" charset="-128"/>
                <a:ea typeface="游ゴシック" panose="020B0400000000000000" pitchFamily="50" charset="-128"/>
              </a:rPr>
              <a:t>個別課題から地域課題・ニーズの掘り起し</a:t>
            </a:r>
            <a:endParaRPr kumimoji="1" lang="ja-JP" altLang="en-US" sz="1100" b="1" dirty="0">
              <a:solidFill>
                <a:schemeClr val="tx1"/>
              </a:solidFill>
              <a:latin typeface="游ゴシック" panose="020B0400000000000000" pitchFamily="50" charset="-128"/>
              <a:ea typeface="游ゴシック" panose="020B0400000000000000" pitchFamily="50" charset="-128"/>
            </a:endParaRPr>
          </a:p>
        </p:txBody>
      </p:sp>
      <p:cxnSp>
        <p:nvCxnSpPr>
          <p:cNvPr id="29" name="直線コネクタ 28"/>
          <p:cNvCxnSpPr>
            <a:stCxn id="45" idx="3"/>
            <a:endCxn id="13" idx="1"/>
          </p:cNvCxnSpPr>
          <p:nvPr/>
        </p:nvCxnSpPr>
        <p:spPr>
          <a:xfrm flipV="1">
            <a:off x="3936638" y="4689140"/>
            <a:ext cx="3208442" cy="354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5592724" y="4509120"/>
            <a:ext cx="1467293" cy="360040"/>
          </a:xfrm>
          <a:prstGeom prst="roundRect">
            <a:avLst/>
          </a:prstGeom>
          <a:solidFill>
            <a:schemeClr val="tx2">
              <a:lumMod val="20000"/>
              <a:lumOff val="80000"/>
            </a:schemeClr>
          </a:solidFill>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sz="1000" b="1" dirty="0">
                <a:solidFill>
                  <a:schemeClr val="tx1"/>
                </a:solidFill>
                <a:latin typeface="游ゴシック" panose="020B0400000000000000" pitchFamily="50" charset="-128"/>
                <a:ea typeface="游ゴシック" panose="020B0400000000000000" pitchFamily="50" charset="-128"/>
              </a:rPr>
              <a:t>相談支援専門部会</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p:txBody>
      </p:sp>
      <p:sp>
        <p:nvSpPr>
          <p:cNvPr id="13" name="角丸四角形 12"/>
          <p:cNvSpPr/>
          <p:nvPr/>
        </p:nvSpPr>
        <p:spPr>
          <a:xfrm>
            <a:off x="7145080" y="4509120"/>
            <a:ext cx="1334712" cy="360040"/>
          </a:xfrm>
          <a:prstGeom prst="roundRect">
            <a:avLst/>
          </a:prstGeom>
          <a:solidFill>
            <a:schemeClr val="accent1">
              <a:lumMod val="20000"/>
              <a:lumOff val="80000"/>
            </a:schemeClr>
          </a:solidFill>
          <a:ln>
            <a:solidFill>
              <a:schemeClr val="accent5">
                <a:lumMod val="20000"/>
                <a:lumOff val="80000"/>
              </a:schemeClr>
            </a:solidFill>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sz="1000" b="1" dirty="0">
                <a:solidFill>
                  <a:schemeClr val="tx1"/>
                </a:solidFill>
                <a:latin typeface="游ゴシック" panose="020B0400000000000000" pitchFamily="50" charset="-128"/>
                <a:ea typeface="游ゴシック" panose="020B0400000000000000" pitchFamily="50" charset="-128"/>
              </a:rPr>
              <a:t>就労支援専門部会</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p:txBody>
      </p:sp>
      <p:sp>
        <p:nvSpPr>
          <p:cNvPr id="14" name="角丸四角形 13"/>
          <p:cNvSpPr/>
          <p:nvPr/>
        </p:nvSpPr>
        <p:spPr>
          <a:xfrm>
            <a:off x="4029740" y="4509121"/>
            <a:ext cx="1423810" cy="360040"/>
          </a:xfrm>
          <a:prstGeom prst="roundRect">
            <a:avLst/>
          </a:prstGeom>
          <a:solidFill>
            <a:schemeClr val="tx2">
              <a:lumMod val="20000"/>
              <a:lumOff val="80000"/>
            </a:schemeClr>
          </a:solidFill>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sz="1000" b="1" dirty="0">
                <a:solidFill>
                  <a:schemeClr val="tx1"/>
                </a:solidFill>
                <a:latin typeface="游ゴシック" panose="020B0400000000000000" pitchFamily="50" charset="-128"/>
                <a:ea typeface="游ゴシック" panose="020B0400000000000000" pitchFamily="50" charset="-128"/>
              </a:rPr>
              <a:t>療育支援専門部会</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p:txBody>
      </p:sp>
      <p:sp>
        <p:nvSpPr>
          <p:cNvPr id="31" name="円/楕円 30"/>
          <p:cNvSpPr/>
          <p:nvPr/>
        </p:nvSpPr>
        <p:spPr>
          <a:xfrm>
            <a:off x="3851920" y="4941168"/>
            <a:ext cx="2952328" cy="720080"/>
          </a:xfrm>
          <a:prstGeom prst="ellipse">
            <a:avLst/>
          </a:prstGeom>
          <a:solidFill>
            <a:schemeClr val="tx2">
              <a:lumMod val="20000"/>
              <a:lumOff val="80000"/>
            </a:schemeClr>
          </a:solidFill>
          <a:ln cmpd="sng">
            <a:solidFill>
              <a:schemeClr val="tx2">
                <a:lumMod val="60000"/>
                <a:lumOff val="40000"/>
              </a:schemeClr>
            </a:solidFill>
            <a:prstDash val="dash"/>
          </a:ln>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sz="1000" b="1" dirty="0">
                <a:latin typeface="游ゴシック" panose="020B0400000000000000" pitchFamily="50" charset="-128"/>
                <a:ea typeface="游ゴシック" panose="020B0400000000000000" pitchFamily="50" charset="-128"/>
              </a:rPr>
              <a:t>【</a:t>
            </a:r>
            <a:r>
              <a:rPr lang="ja-JP" altLang="en-US" sz="1000" b="1" dirty="0">
                <a:latin typeface="游ゴシック" panose="020B0400000000000000" pitchFamily="50" charset="-128"/>
                <a:ea typeface="游ゴシック" panose="020B0400000000000000" pitchFamily="50" charset="-128"/>
              </a:rPr>
              <a:t>ワーキンググループ</a:t>
            </a:r>
            <a:r>
              <a:rPr lang="en-US" altLang="ja-JP" sz="1000" b="1" dirty="0">
                <a:latin typeface="游ゴシック" panose="020B0400000000000000" pitchFamily="50" charset="-128"/>
                <a:ea typeface="游ゴシック" panose="020B0400000000000000" pitchFamily="50" charset="-128"/>
              </a:rPr>
              <a:t>】</a:t>
            </a:r>
          </a:p>
          <a:p>
            <a:r>
              <a:rPr kumimoji="1" lang="ja-JP" altLang="en-US" sz="1000" b="1" dirty="0">
                <a:latin typeface="游ゴシック" panose="020B0400000000000000" pitchFamily="50" charset="-128"/>
                <a:ea typeface="游ゴシック" panose="020B0400000000000000" pitchFamily="50" charset="-128"/>
              </a:rPr>
              <a:t>課題に応じて専門的な調査・研究を行います。</a:t>
            </a:r>
          </a:p>
        </p:txBody>
      </p:sp>
      <p:sp>
        <p:nvSpPr>
          <p:cNvPr id="28" name="角丸四角形 27"/>
          <p:cNvSpPr/>
          <p:nvPr/>
        </p:nvSpPr>
        <p:spPr>
          <a:xfrm>
            <a:off x="120834" y="1720161"/>
            <a:ext cx="1498838" cy="180020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r>
              <a:rPr kumimoji="1" lang="en-US" altLang="ja-JP" sz="1400" b="1" dirty="0">
                <a:solidFill>
                  <a:schemeClr val="tx1"/>
                </a:solidFill>
                <a:latin typeface="游ゴシック" panose="020B0400000000000000" pitchFamily="50" charset="-128"/>
                <a:ea typeface="游ゴシック" panose="020B0400000000000000" pitchFamily="50" charset="-128"/>
              </a:rPr>
              <a:t>【</a:t>
            </a:r>
            <a:r>
              <a:rPr lang="ja-JP" altLang="en-US" sz="1400" b="1" dirty="0" err="1">
                <a:solidFill>
                  <a:schemeClr val="tx1"/>
                </a:solidFill>
                <a:latin typeface="游ゴシック" panose="020B0400000000000000" pitchFamily="50" charset="-128"/>
                <a:ea typeface="游ゴシック" panose="020B0400000000000000" pitchFamily="50" charset="-128"/>
              </a:rPr>
              <a:t>障がい</a:t>
            </a:r>
            <a:r>
              <a:rPr lang="ja-JP" altLang="en-US" sz="1400" b="1" dirty="0">
                <a:solidFill>
                  <a:schemeClr val="tx1"/>
                </a:solidFill>
                <a:latin typeface="游ゴシック" panose="020B0400000000000000" pitchFamily="50" charset="-128"/>
                <a:ea typeface="游ゴシック" panose="020B0400000000000000" pitchFamily="50" charset="-128"/>
              </a:rPr>
              <a:t>者基幹相談支援センター</a:t>
            </a:r>
            <a:r>
              <a:rPr lang="en-US" altLang="ja-JP" sz="1400" b="1" dirty="0">
                <a:solidFill>
                  <a:schemeClr val="tx1"/>
                </a:solidFill>
                <a:latin typeface="游ゴシック" panose="020B0400000000000000" pitchFamily="50" charset="-128"/>
                <a:ea typeface="游ゴシック" panose="020B0400000000000000" pitchFamily="50" charset="-128"/>
              </a:rPr>
              <a:t>】</a:t>
            </a:r>
          </a:p>
          <a:p>
            <a:r>
              <a:rPr lang="ja-JP" altLang="en-US" sz="1100" b="1" dirty="0">
                <a:solidFill>
                  <a:schemeClr val="tx1"/>
                </a:solidFill>
                <a:latin typeface="游ゴシック" panose="020B0400000000000000" pitchFamily="50" charset="-128"/>
                <a:ea typeface="游ゴシック" panose="020B0400000000000000" pitchFamily="50" charset="-128"/>
              </a:rPr>
              <a:t>連絡会であがった課題を精査し提案します。</a:t>
            </a:r>
            <a:endParaRPr kumimoji="1" lang="ja-JP" altLang="en-US" sz="1100" b="1" dirty="0">
              <a:solidFill>
                <a:schemeClr val="tx1"/>
              </a:solidFill>
              <a:latin typeface="游ゴシック" panose="020B0400000000000000" pitchFamily="50" charset="-128"/>
              <a:ea typeface="游ゴシック" panose="020B0400000000000000" pitchFamily="50" charset="-128"/>
            </a:endParaRPr>
          </a:p>
        </p:txBody>
      </p:sp>
      <p:sp>
        <p:nvSpPr>
          <p:cNvPr id="36" name="上下矢印 35"/>
          <p:cNvSpPr/>
          <p:nvPr/>
        </p:nvSpPr>
        <p:spPr>
          <a:xfrm rot="5400000">
            <a:off x="1969641" y="2194793"/>
            <a:ext cx="416186" cy="1188132"/>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上下矢印 36"/>
          <p:cNvSpPr/>
          <p:nvPr/>
        </p:nvSpPr>
        <p:spPr>
          <a:xfrm>
            <a:off x="6948264" y="3429000"/>
            <a:ext cx="288032" cy="344644"/>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上下矢印 17"/>
          <p:cNvSpPr/>
          <p:nvPr/>
        </p:nvSpPr>
        <p:spPr>
          <a:xfrm rot="5400000">
            <a:off x="1807622" y="3529082"/>
            <a:ext cx="416186" cy="792088"/>
          </a:xfrm>
          <a:prstGeom prst="up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2512828" y="4512664"/>
            <a:ext cx="1423810" cy="360040"/>
          </a:xfrm>
          <a:prstGeom prst="roundRect">
            <a:avLst/>
          </a:prstGeom>
          <a:solidFill>
            <a:schemeClr val="tx2">
              <a:lumMod val="20000"/>
              <a:lumOff val="80000"/>
            </a:schemeClr>
          </a:solidFill>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sz="1000" b="1" dirty="0">
                <a:solidFill>
                  <a:schemeClr val="tx1"/>
                </a:solidFill>
                <a:latin typeface="游ゴシック" panose="020B0400000000000000" pitchFamily="50" charset="-128"/>
                <a:ea typeface="游ゴシック" panose="020B0400000000000000" pitchFamily="50" charset="-128"/>
              </a:rPr>
              <a:t>移動支援専門部会</a:t>
            </a:r>
            <a:endParaRPr kumimoji="1" lang="ja-JP" altLang="en-US" sz="1000" b="1" dirty="0">
              <a:solidFill>
                <a:schemeClr val="tx1"/>
              </a:solidFill>
              <a:latin typeface="游ゴシック" panose="020B0400000000000000" pitchFamily="50" charset="-128"/>
              <a:ea typeface="游ゴシック" panose="020B0400000000000000" pitchFamily="50" charset="-128"/>
            </a:endParaRPr>
          </a:p>
        </p:txBody>
      </p:sp>
      <p:sp>
        <p:nvSpPr>
          <p:cNvPr id="40" name="角丸四角形 12"/>
          <p:cNvSpPr/>
          <p:nvPr/>
        </p:nvSpPr>
        <p:spPr>
          <a:xfrm>
            <a:off x="6948264" y="5836365"/>
            <a:ext cx="1800199" cy="697420"/>
          </a:xfrm>
          <a:prstGeom prst="roundRect">
            <a:avLst/>
          </a:prstGeom>
          <a:solidFill>
            <a:schemeClr val="bg1"/>
          </a:solidFill>
          <a:ln>
            <a:solidFill>
              <a:schemeClr val="accent5"/>
            </a:solidFill>
          </a:ln>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lIns="91429" tIns="45714" rIns="91429" bIns="45714" rtlCol="0" anchor="ctr"/>
          <a:lstStyle/>
          <a:p>
            <a:pPr algn="ctr"/>
            <a:r>
              <a:rPr lang="ja-JP" altLang="en-US" sz="1000" b="1" dirty="0">
                <a:solidFill>
                  <a:schemeClr val="tx1"/>
                </a:solidFill>
                <a:latin typeface="游ゴシック" panose="020B0400000000000000" pitchFamily="50" charset="-128"/>
                <a:ea typeface="游ゴシック" panose="020B0400000000000000" pitchFamily="50" charset="-128"/>
              </a:rPr>
              <a:t>（就労系サービス事業所</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algn="ctr"/>
            <a:r>
              <a:rPr lang="ja-JP" altLang="en-US" sz="1000" b="1" dirty="0">
                <a:solidFill>
                  <a:schemeClr val="tx1"/>
                </a:solidFill>
                <a:latin typeface="游ゴシック" panose="020B0400000000000000" pitchFamily="50" charset="-128"/>
                <a:ea typeface="游ゴシック" panose="020B0400000000000000" pitchFamily="50" charset="-128"/>
              </a:rPr>
              <a:t>情報交換会）</a:t>
            </a:r>
            <a:endParaRPr lang="en-US" altLang="ja-JP" sz="1000" b="1" dirty="0">
              <a:solidFill>
                <a:schemeClr val="tx1"/>
              </a:solidFill>
              <a:latin typeface="游ゴシック" panose="020B0400000000000000" pitchFamily="50" charset="-128"/>
              <a:ea typeface="游ゴシック" panose="020B0400000000000000" pitchFamily="50" charset="-128"/>
            </a:endParaRPr>
          </a:p>
          <a:p>
            <a:pPr algn="ctr"/>
            <a:r>
              <a:rPr kumimoji="1" lang="en-US" altLang="ja-JP" sz="1000" b="1" dirty="0">
                <a:solidFill>
                  <a:schemeClr val="tx1"/>
                </a:solidFill>
                <a:latin typeface="游ゴシック" panose="020B0400000000000000" pitchFamily="50" charset="-128"/>
                <a:ea typeface="游ゴシック" panose="020B0400000000000000" pitchFamily="50" charset="-128"/>
              </a:rPr>
              <a:t>※</a:t>
            </a:r>
            <a:r>
              <a:rPr kumimoji="1" lang="ja-JP" altLang="en-US" sz="1000" b="1" dirty="0">
                <a:solidFill>
                  <a:schemeClr val="tx1"/>
                </a:solidFill>
                <a:latin typeface="游ゴシック" panose="020B0400000000000000" pitchFamily="50" charset="-128"/>
                <a:ea typeface="游ゴシック" panose="020B0400000000000000" pitchFamily="50" charset="-128"/>
              </a:rPr>
              <a:t>任意の会</a:t>
            </a:r>
          </a:p>
        </p:txBody>
      </p:sp>
      <p:sp>
        <p:nvSpPr>
          <p:cNvPr id="41" name="上下矢印 50"/>
          <p:cNvSpPr/>
          <p:nvPr/>
        </p:nvSpPr>
        <p:spPr>
          <a:xfrm rot="10800000" flipH="1">
            <a:off x="7643386" y="4941167"/>
            <a:ext cx="432629" cy="876353"/>
          </a:xfrm>
          <a:prstGeom prst="upDownArrow">
            <a:avLst/>
          </a:prstGeom>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cxnSp>
        <p:nvCxnSpPr>
          <p:cNvPr id="38" name="直線コネクタ 37"/>
          <p:cNvCxnSpPr/>
          <p:nvPr/>
        </p:nvCxnSpPr>
        <p:spPr>
          <a:xfrm>
            <a:off x="21513" y="455933"/>
            <a:ext cx="9100969" cy="0"/>
          </a:xfrm>
          <a:prstGeom prst="line">
            <a:avLst/>
          </a:prstGeom>
          <a:ln w="63500" cmpd="tri">
            <a:solidFill>
              <a:srgbClr val="7030A0"/>
            </a:solidFill>
          </a:ln>
        </p:spPr>
        <p:style>
          <a:lnRef idx="1">
            <a:schemeClr val="accent1"/>
          </a:lnRef>
          <a:fillRef idx="0">
            <a:schemeClr val="accent1"/>
          </a:fillRef>
          <a:effectRef idx="0">
            <a:schemeClr val="accent1"/>
          </a:effectRef>
          <a:fontRef idx="minor">
            <a:schemeClr val="tx1"/>
          </a:fontRef>
        </p:style>
      </p:cxnSp>
      <p:sp>
        <p:nvSpPr>
          <p:cNvPr id="42" name="タイトル 4"/>
          <p:cNvSpPr>
            <a:spLocks noGrp="1"/>
          </p:cNvSpPr>
          <p:nvPr>
            <p:ph type="title"/>
          </p:nvPr>
        </p:nvSpPr>
        <p:spPr>
          <a:xfrm>
            <a:off x="-3718" y="-30424"/>
            <a:ext cx="8630760" cy="576064"/>
          </a:xfrm>
        </p:spPr>
        <p:txBody>
          <a:bodyPr>
            <a:noAutofit/>
          </a:bodyPr>
          <a:lstStyle/>
          <a:p>
            <a:r>
              <a:rPr lang="ja-JP" altLang="en-US" sz="2000" b="1" dirty="0"/>
              <a:t>平成</a:t>
            </a:r>
            <a:r>
              <a:rPr lang="en-US" altLang="ja-JP" sz="2000" b="1" dirty="0"/>
              <a:t>31</a:t>
            </a:r>
            <a:r>
              <a:rPr lang="ja-JP" altLang="en-US" sz="2000" b="1" dirty="0"/>
              <a:t>年度～平成</a:t>
            </a:r>
            <a:r>
              <a:rPr lang="en-US" altLang="ja-JP" sz="2000" b="1" dirty="0"/>
              <a:t>33</a:t>
            </a:r>
            <a:r>
              <a:rPr lang="ja-JP" altLang="en-US" sz="2000" b="1" dirty="0"/>
              <a:t>年度　</a:t>
            </a:r>
            <a:r>
              <a:rPr kumimoji="1" lang="ja-JP" altLang="en-US" sz="2000" b="1" dirty="0"/>
              <a:t>燕市障がい者自立支援協議会</a:t>
            </a:r>
            <a:r>
              <a:rPr lang="ja-JP" altLang="en-US" sz="2000" b="1" dirty="0"/>
              <a:t>体制図（案）</a:t>
            </a:r>
            <a:endParaRPr kumimoji="1" lang="ja-JP" altLang="en-US" sz="2000" b="1" dirty="0"/>
          </a:p>
        </p:txBody>
      </p:sp>
      <p:sp>
        <p:nvSpPr>
          <p:cNvPr id="35" name="スライド番号プレースホルダ 1"/>
          <p:cNvSpPr>
            <a:spLocks noGrp="1"/>
          </p:cNvSpPr>
          <p:nvPr>
            <p:ph type="sldNum" sz="quarter" idx="12"/>
          </p:nvPr>
        </p:nvSpPr>
        <p:spPr>
          <a:xfrm>
            <a:off x="7010397" y="5760"/>
            <a:ext cx="2133600" cy="365125"/>
          </a:xfrm>
        </p:spPr>
        <p:txBody>
          <a:bodyPr/>
          <a:lstStyle/>
          <a:p>
            <a:r>
              <a:rPr lang="ja-JP" altLang="en-US" dirty="0"/>
              <a:t>７</a:t>
            </a:r>
            <a:endParaRPr kumimoji="1" lang="ja-JP" altLang="en-US" dirty="0"/>
          </a:p>
        </p:txBody>
      </p:sp>
    </p:spTree>
    <p:extLst>
      <p:ext uri="{BB962C8B-B14F-4D97-AF65-F5344CB8AC3E}">
        <p14:creationId xmlns:p14="http://schemas.microsoft.com/office/powerpoint/2010/main" val="12420146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TotalTime>
  <Words>1360</Words>
  <Application>Microsoft Office PowerPoint</Application>
  <PresentationFormat>画面に合わせる (4:3)</PresentationFormat>
  <Paragraphs>316</Paragraphs>
  <Slides>9</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ＭＳ Ｐゴシック</vt:lpstr>
      <vt:lpstr>游ゴシック</vt:lpstr>
      <vt:lpstr>Arial</vt:lpstr>
      <vt:lpstr>Calibri</vt:lpstr>
      <vt:lpstr>Office テーマ</vt:lpstr>
      <vt:lpstr>平成３１年度燕市障がい者自立支援協議会 運営方針（案）</vt:lpstr>
      <vt:lpstr>PowerPoint プレゼンテーション</vt:lpstr>
      <vt:lpstr>PowerPoint プレゼンテーション</vt:lpstr>
      <vt:lpstr>２．平成３０年度協議会取り組み状況</vt:lpstr>
      <vt:lpstr>PowerPoint プレゼンテーション</vt:lpstr>
      <vt:lpstr>PowerPoint プレゼンテーション</vt:lpstr>
      <vt:lpstr>PowerPoint プレゼンテーション</vt:lpstr>
      <vt:lpstr>PowerPoint プレゼンテーション</vt:lpstr>
      <vt:lpstr>平成31年度～平成33年度　燕市障がい者自立支援協議会体制図（案）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平成３１年度燕市障がい者自立支援協議会 運営方針（案）</dc:title>
  <dc:creator>笠原　芳和</dc:creator>
  <cp:lastModifiedBy>笠原　芳和</cp:lastModifiedBy>
  <cp:revision>64</cp:revision>
  <cp:lastPrinted>2019-04-18T01:13:36Z</cp:lastPrinted>
  <dcterms:modified xsi:type="dcterms:W3CDTF">2019-04-18T01:16:31Z</dcterms:modified>
</cp:coreProperties>
</file>