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7"/>
  </p:notesMasterIdLst>
  <p:handoutMasterIdLst>
    <p:handoutMasterId r:id="rId8"/>
  </p:handoutMasterIdLst>
  <p:sldIdLst>
    <p:sldId id="352" r:id="rId2"/>
    <p:sldId id="353" r:id="rId3"/>
    <p:sldId id="265" r:id="rId4"/>
    <p:sldId id="273" r:id="rId5"/>
    <p:sldId id="270" r:id="rId6"/>
  </p:sldIdLst>
  <p:sldSz cx="9144000" cy="6858000" type="screen4x3"/>
  <p:notesSz cx="6735763" cy="9866313"/>
  <p:defaultTextStyle>
    <a:defPPr>
      <a:defRPr lang="ja-JP"/>
    </a:defPPr>
    <a:lvl1pPr marL="0" algn="l" defTabSz="914288" rtl="0" eaLnBrk="1" latinLnBrk="0" hangingPunct="1">
      <a:defRPr kumimoji="1" sz="1800" kern="1200">
        <a:solidFill>
          <a:schemeClr val="tx1"/>
        </a:solidFill>
        <a:latin typeface="+mn-lt"/>
        <a:ea typeface="+mn-ea"/>
        <a:cs typeface="+mn-cs"/>
      </a:defRPr>
    </a:lvl1pPr>
    <a:lvl2pPr marL="457143" algn="l" defTabSz="914288" rtl="0" eaLnBrk="1" latinLnBrk="0" hangingPunct="1">
      <a:defRPr kumimoji="1" sz="1800" kern="1200">
        <a:solidFill>
          <a:schemeClr val="tx1"/>
        </a:solidFill>
        <a:latin typeface="+mn-lt"/>
        <a:ea typeface="+mn-ea"/>
        <a:cs typeface="+mn-cs"/>
      </a:defRPr>
    </a:lvl2pPr>
    <a:lvl3pPr marL="914288" algn="l" defTabSz="914288" rtl="0" eaLnBrk="1" latinLnBrk="0" hangingPunct="1">
      <a:defRPr kumimoji="1" sz="1800" kern="1200">
        <a:solidFill>
          <a:schemeClr val="tx1"/>
        </a:solidFill>
        <a:latin typeface="+mn-lt"/>
        <a:ea typeface="+mn-ea"/>
        <a:cs typeface="+mn-cs"/>
      </a:defRPr>
    </a:lvl3pPr>
    <a:lvl4pPr marL="1371430" algn="l" defTabSz="914288" rtl="0" eaLnBrk="1" latinLnBrk="0" hangingPunct="1">
      <a:defRPr kumimoji="1" sz="1800" kern="1200">
        <a:solidFill>
          <a:schemeClr val="tx1"/>
        </a:solidFill>
        <a:latin typeface="+mn-lt"/>
        <a:ea typeface="+mn-ea"/>
        <a:cs typeface="+mn-cs"/>
      </a:defRPr>
    </a:lvl4pPr>
    <a:lvl5pPr marL="1828575" algn="l" defTabSz="914288" rtl="0" eaLnBrk="1" latinLnBrk="0" hangingPunct="1">
      <a:defRPr kumimoji="1" sz="1800" kern="1200">
        <a:solidFill>
          <a:schemeClr val="tx1"/>
        </a:solidFill>
        <a:latin typeface="+mn-lt"/>
        <a:ea typeface="+mn-ea"/>
        <a:cs typeface="+mn-cs"/>
      </a:defRPr>
    </a:lvl5pPr>
    <a:lvl6pPr marL="2285718" algn="l" defTabSz="914288" rtl="0" eaLnBrk="1" latinLnBrk="0" hangingPunct="1">
      <a:defRPr kumimoji="1" sz="1800" kern="1200">
        <a:solidFill>
          <a:schemeClr val="tx1"/>
        </a:solidFill>
        <a:latin typeface="+mn-lt"/>
        <a:ea typeface="+mn-ea"/>
        <a:cs typeface="+mn-cs"/>
      </a:defRPr>
    </a:lvl6pPr>
    <a:lvl7pPr marL="2742862" algn="l" defTabSz="914288" rtl="0" eaLnBrk="1" latinLnBrk="0" hangingPunct="1">
      <a:defRPr kumimoji="1" sz="1800" kern="1200">
        <a:solidFill>
          <a:schemeClr val="tx1"/>
        </a:solidFill>
        <a:latin typeface="+mn-lt"/>
        <a:ea typeface="+mn-ea"/>
        <a:cs typeface="+mn-cs"/>
      </a:defRPr>
    </a:lvl7pPr>
    <a:lvl8pPr marL="3200006" algn="l" defTabSz="914288" rtl="0" eaLnBrk="1" latinLnBrk="0" hangingPunct="1">
      <a:defRPr kumimoji="1" sz="1800" kern="1200">
        <a:solidFill>
          <a:schemeClr val="tx1"/>
        </a:solidFill>
        <a:latin typeface="+mn-lt"/>
        <a:ea typeface="+mn-ea"/>
        <a:cs typeface="+mn-cs"/>
      </a:defRPr>
    </a:lvl8pPr>
    <a:lvl9pPr marL="3657149" algn="l" defTabSz="914288"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10F6"/>
    <a:srgbClr val="FC10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70" autoAdjust="0"/>
    <p:restoredTop sz="94270" autoAdjust="0"/>
  </p:normalViewPr>
  <p:slideViewPr>
    <p:cSldViewPr snapToGrid="0">
      <p:cViewPr varScale="1">
        <p:scale>
          <a:sx n="72" d="100"/>
          <a:sy n="72" d="100"/>
        </p:scale>
        <p:origin x="130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4"/>
            <a:ext cx="2919565" cy="493869"/>
          </a:xfrm>
          <a:prstGeom prst="rect">
            <a:avLst/>
          </a:prstGeom>
        </p:spPr>
        <p:txBody>
          <a:bodyPr vert="horz" lIns="90736" tIns="45369" rIns="90736" bIns="45369"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630" y="4"/>
            <a:ext cx="2919565" cy="493869"/>
          </a:xfrm>
          <a:prstGeom prst="rect">
            <a:avLst/>
          </a:prstGeom>
        </p:spPr>
        <p:txBody>
          <a:bodyPr vert="horz" lIns="90736" tIns="45369" rIns="90736" bIns="45369" rtlCol="0"/>
          <a:lstStyle>
            <a:lvl1pPr algn="r">
              <a:defRPr sz="1200"/>
            </a:lvl1pPr>
          </a:lstStyle>
          <a:p>
            <a:fld id="{24CC8B5A-BF11-4CCD-A8DC-E02EE474B88D}" type="datetimeFigureOut">
              <a:rPr kumimoji="1" lang="ja-JP" altLang="en-US" smtClean="0"/>
              <a:pPr/>
              <a:t>2019/4/9</a:t>
            </a:fld>
            <a:endParaRPr kumimoji="1" lang="ja-JP" altLang="en-US"/>
          </a:p>
        </p:txBody>
      </p:sp>
      <p:sp>
        <p:nvSpPr>
          <p:cNvPr id="4" name="フッター プレースホルダ 3"/>
          <p:cNvSpPr>
            <a:spLocks noGrp="1"/>
          </p:cNvSpPr>
          <p:nvPr>
            <p:ph type="ftr" sz="quarter" idx="2"/>
          </p:nvPr>
        </p:nvSpPr>
        <p:spPr>
          <a:xfrm>
            <a:off x="5" y="9370868"/>
            <a:ext cx="2919565" cy="493868"/>
          </a:xfrm>
          <a:prstGeom prst="rect">
            <a:avLst/>
          </a:prstGeom>
        </p:spPr>
        <p:txBody>
          <a:bodyPr vert="horz" lIns="90736" tIns="45369" rIns="90736" bIns="45369"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630" y="9370868"/>
            <a:ext cx="2919565" cy="493868"/>
          </a:xfrm>
          <a:prstGeom prst="rect">
            <a:avLst/>
          </a:prstGeom>
        </p:spPr>
        <p:txBody>
          <a:bodyPr vert="horz" lIns="90736" tIns="45369" rIns="90736" bIns="45369" rtlCol="0" anchor="b"/>
          <a:lstStyle>
            <a:lvl1pPr algn="r">
              <a:defRPr sz="1200"/>
            </a:lvl1pPr>
          </a:lstStyle>
          <a:p>
            <a:fld id="{33C953E3-EAC2-46F9-B4B5-8EFF6BA5A25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4"/>
            <a:ext cx="2919565" cy="493869"/>
          </a:xfrm>
          <a:prstGeom prst="rect">
            <a:avLst/>
          </a:prstGeom>
        </p:spPr>
        <p:txBody>
          <a:bodyPr vert="horz" lIns="90736" tIns="45369" rIns="90736" bIns="45369" rtlCol="0"/>
          <a:lstStyle>
            <a:lvl1pPr algn="l">
              <a:defRPr sz="1200"/>
            </a:lvl1pPr>
          </a:lstStyle>
          <a:p>
            <a:endParaRPr kumimoji="1" lang="ja-JP" altLang="en-US"/>
          </a:p>
        </p:txBody>
      </p:sp>
      <p:sp>
        <p:nvSpPr>
          <p:cNvPr id="3" name="日付プレースホルダ 2"/>
          <p:cNvSpPr>
            <a:spLocks noGrp="1"/>
          </p:cNvSpPr>
          <p:nvPr>
            <p:ph type="dt" idx="1"/>
          </p:nvPr>
        </p:nvSpPr>
        <p:spPr>
          <a:xfrm>
            <a:off x="3814630" y="4"/>
            <a:ext cx="2919565" cy="493869"/>
          </a:xfrm>
          <a:prstGeom prst="rect">
            <a:avLst/>
          </a:prstGeom>
        </p:spPr>
        <p:txBody>
          <a:bodyPr vert="horz" lIns="90736" tIns="45369" rIns="90736" bIns="45369" rtlCol="0"/>
          <a:lstStyle>
            <a:lvl1pPr algn="r">
              <a:defRPr sz="1200"/>
            </a:lvl1pPr>
          </a:lstStyle>
          <a:p>
            <a:fld id="{9371F4C6-A848-410F-9DD2-7BFD62645771}" type="datetimeFigureOut">
              <a:rPr kumimoji="1" lang="ja-JP" altLang="en-US" smtClean="0"/>
              <a:pPr/>
              <a:t>2019/4/9</a:t>
            </a:fld>
            <a:endParaRPr kumimoji="1" lang="ja-JP" altLang="en-US"/>
          </a:p>
        </p:txBody>
      </p:sp>
      <p:sp>
        <p:nvSpPr>
          <p:cNvPr id="4" name="スライド イメージ プレースホルダ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lIns="90736" tIns="45369" rIns="90736" bIns="45369" rtlCol="0" anchor="ctr"/>
          <a:lstStyle/>
          <a:p>
            <a:endParaRPr lang="ja-JP" altLang="en-US"/>
          </a:p>
        </p:txBody>
      </p:sp>
      <p:sp>
        <p:nvSpPr>
          <p:cNvPr id="5" name="ノート プレースホルダ 4"/>
          <p:cNvSpPr>
            <a:spLocks noGrp="1"/>
          </p:cNvSpPr>
          <p:nvPr>
            <p:ph type="body" sz="quarter" idx="3"/>
          </p:nvPr>
        </p:nvSpPr>
        <p:spPr>
          <a:xfrm>
            <a:off x="673262" y="4686223"/>
            <a:ext cx="5389240" cy="4440077"/>
          </a:xfrm>
          <a:prstGeom prst="rect">
            <a:avLst/>
          </a:prstGeom>
        </p:spPr>
        <p:txBody>
          <a:bodyPr vert="horz" lIns="90736" tIns="45369" rIns="90736" bIns="45369"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370868"/>
            <a:ext cx="2919565" cy="493868"/>
          </a:xfrm>
          <a:prstGeom prst="rect">
            <a:avLst/>
          </a:prstGeom>
        </p:spPr>
        <p:txBody>
          <a:bodyPr vert="horz" lIns="90736" tIns="45369" rIns="90736" bIns="45369"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630" y="9370868"/>
            <a:ext cx="2919565" cy="493868"/>
          </a:xfrm>
          <a:prstGeom prst="rect">
            <a:avLst/>
          </a:prstGeom>
        </p:spPr>
        <p:txBody>
          <a:bodyPr vert="horz" lIns="90736" tIns="45369" rIns="90736" bIns="45369" rtlCol="0" anchor="b"/>
          <a:lstStyle>
            <a:lvl1pPr algn="r">
              <a:defRPr sz="1200"/>
            </a:lvl1pPr>
          </a:lstStyle>
          <a:p>
            <a:fld id="{E3FFAE9C-0E06-4FD3-8E13-6F67B6176F6D}"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295FC51E-1D08-4186-A7DC-3C14FC5D7AEE}" type="datetime1">
              <a:rPr kumimoji="1" lang="ja-JP" altLang="en-US" smtClean="0"/>
              <a:pPr/>
              <a:t>2019/4/9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70DDED2-CBF7-4347-A890-EBAAFA8310A7}" type="datetime1">
              <a:rPr kumimoji="1" lang="ja-JP" altLang="en-US" smtClean="0"/>
              <a:pPr/>
              <a:t>2019/4/9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50CAE18-A791-42C0-8672-D9F1A0A86F96}" type="datetime1">
              <a:rPr kumimoji="1" lang="ja-JP" altLang="en-US" smtClean="0"/>
              <a:pPr/>
              <a:t>2019/4/9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68E7049-E41A-41CA-B3C8-102AC695FB37}" type="datetime1">
              <a:rPr kumimoji="1" lang="ja-JP" altLang="en-US" smtClean="0"/>
              <a:pPr/>
              <a:t>2019/4/9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D08C6B9-8901-4A20-8F7A-E079F726D88E}" type="datetime1">
              <a:rPr kumimoji="1" lang="ja-JP" altLang="en-US" smtClean="0"/>
              <a:pPr/>
              <a:t>2019/4/9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437D21E0-E414-4988-B036-E51828BF38C3}" type="datetime1">
              <a:rPr kumimoji="1" lang="ja-JP" altLang="en-US" smtClean="0"/>
              <a:pPr/>
              <a:t>2019/4/9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7B27E0EF-76E1-4603-AAE0-AE167FDD85C3}" type="datetime1">
              <a:rPr kumimoji="1" lang="ja-JP" altLang="en-US" smtClean="0"/>
              <a:pPr/>
              <a:t>2019/4/9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FD9F43B-9BB6-47B9-B5EA-CAFCCFE11185}" type="datetime1">
              <a:rPr kumimoji="1" lang="ja-JP" altLang="en-US" smtClean="0"/>
              <a:pPr/>
              <a:t>2019/4/9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D53007B-46BD-44B4-A8CA-0F5ED85744DA}" type="datetime1">
              <a:rPr kumimoji="1" lang="ja-JP" altLang="en-US" smtClean="0"/>
              <a:pPr/>
              <a:t>2019/4/9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11A6617-7540-4B55-937E-153452B74565}" type="datetime1">
              <a:rPr kumimoji="1" lang="ja-JP" altLang="en-US" smtClean="0"/>
              <a:pPr/>
              <a:t>2019/4/9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AA36FF0A-A8AA-4939-A451-63C664C62DC1}" type="datetime1">
              <a:rPr kumimoji="1" lang="ja-JP" altLang="en-US" smtClean="0"/>
              <a:pPr/>
              <a:t>2019/4/9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5EA79B7-AC5D-45EF-8A9A-C1509C7557E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0BCE3-60AA-4501-AEFE-C747242E1E0F}" type="datetime1">
              <a:rPr kumimoji="1" lang="ja-JP" altLang="en-US" smtClean="0"/>
              <a:pPr/>
              <a:t>2019/4/9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A79B7-AC5D-45EF-8A9A-C1509C7557E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503637801"/>
              </p:ext>
            </p:extLst>
          </p:nvPr>
        </p:nvGraphicFramePr>
        <p:xfrm>
          <a:off x="531390" y="1183065"/>
          <a:ext cx="7825879" cy="4648200"/>
        </p:xfrm>
        <a:graphic>
          <a:graphicData uri="http://schemas.openxmlformats.org/drawingml/2006/table">
            <a:tbl>
              <a:tblPr firstRow="1" bandRow="1">
                <a:tableStyleId>{5C22544A-7EE6-4342-B048-85BDC9FD1C3A}</a:tableStyleId>
              </a:tblPr>
              <a:tblGrid>
                <a:gridCol w="3521521">
                  <a:extLst>
                    <a:ext uri="{9D8B030D-6E8A-4147-A177-3AD203B41FA5}">
                      <a16:colId xmlns:a16="http://schemas.microsoft.com/office/drawing/2014/main" val="20000"/>
                    </a:ext>
                  </a:extLst>
                </a:gridCol>
                <a:gridCol w="4304358">
                  <a:extLst>
                    <a:ext uri="{9D8B030D-6E8A-4147-A177-3AD203B41FA5}">
                      <a16:colId xmlns:a16="http://schemas.microsoft.com/office/drawing/2014/main" val="20002"/>
                    </a:ext>
                  </a:extLst>
                </a:gridCol>
              </a:tblGrid>
              <a:tr h="647949">
                <a:tc>
                  <a:txBody>
                    <a:bodyPr/>
                    <a:lstStyle/>
                    <a:p>
                      <a:pPr algn="ctr"/>
                      <a:r>
                        <a:rPr kumimoji="1" lang="ja-JP" altLang="en-US" sz="2000" dirty="0"/>
                        <a:t>燕市の長期入院者</a:t>
                      </a:r>
                      <a:endParaRPr kumimoji="1" lang="en-US" altLang="ja-JP" sz="2000" dirty="0"/>
                    </a:p>
                    <a:p>
                      <a:pPr algn="ctr"/>
                      <a:r>
                        <a:rPr kumimoji="1" lang="ja-JP" altLang="en-US" sz="900" dirty="0"/>
                        <a:t>（　平成２９年６月３０日時点精神科病院長期入院者数</a:t>
                      </a:r>
                      <a:r>
                        <a:rPr kumimoji="1" lang="en-US" altLang="ja-JP" sz="900" dirty="0"/>
                        <a:t>[</a:t>
                      </a:r>
                      <a:r>
                        <a:rPr kumimoji="1" lang="ja-JP" altLang="en-US" sz="900" dirty="0"/>
                        <a:t>暫定値</a:t>
                      </a:r>
                      <a:r>
                        <a:rPr kumimoji="1" lang="en-US" altLang="ja-JP" sz="900" dirty="0"/>
                        <a:t>]</a:t>
                      </a:r>
                      <a:r>
                        <a:rPr kumimoji="1" lang="ja-JP" altLang="en-US" sz="900" dirty="0"/>
                        <a:t>　）</a:t>
                      </a:r>
                    </a:p>
                  </a:txBody>
                  <a:tcPr anchor="ctr"/>
                </a:tc>
                <a:tc>
                  <a:txBody>
                    <a:bodyPr/>
                    <a:lstStyle/>
                    <a:p>
                      <a:pPr algn="ctr"/>
                      <a:r>
                        <a:rPr kumimoji="1" lang="ja-JP" altLang="en-US" sz="2000" dirty="0"/>
                        <a:t>うち、平成３２年度末までに</a:t>
                      </a:r>
                      <a:endParaRPr kumimoji="1" lang="en-US" altLang="ja-JP" sz="2000" dirty="0"/>
                    </a:p>
                    <a:p>
                      <a:pPr algn="ctr"/>
                      <a:r>
                        <a:rPr kumimoji="1" lang="ja-JP" altLang="en-US" sz="2000" dirty="0"/>
                        <a:t>退院可能な人数</a:t>
                      </a:r>
                      <a:endParaRPr kumimoji="1" lang="en-US" altLang="ja-JP" sz="2000" dirty="0"/>
                    </a:p>
                    <a:p>
                      <a:pPr algn="ctr"/>
                      <a:r>
                        <a:rPr kumimoji="1" lang="ja-JP" altLang="en-US" sz="900" b="0" dirty="0"/>
                        <a:t>　（地域移行に伴う基盤整備量（推計退院者数）</a:t>
                      </a:r>
                      <a:r>
                        <a:rPr kumimoji="1" lang="en-US" altLang="ja-JP" sz="900" b="0" dirty="0"/>
                        <a:t>【</a:t>
                      </a:r>
                      <a:r>
                        <a:rPr kumimoji="1" lang="ja-JP" altLang="en-US" sz="900" b="0" dirty="0"/>
                        <a:t>３２年度末時点</a:t>
                      </a:r>
                      <a:r>
                        <a:rPr kumimoji="1" lang="en-US" altLang="ja-JP" sz="900" b="0" dirty="0"/>
                        <a:t>】</a:t>
                      </a:r>
                      <a:r>
                        <a:rPr kumimoji="1" lang="ja-JP" altLang="en-US" sz="900" b="0" dirty="0"/>
                        <a:t>　）</a:t>
                      </a:r>
                    </a:p>
                  </a:txBody>
                  <a:tcPr anchor="ctr"/>
                </a:tc>
                <a:extLst>
                  <a:ext uri="{0D108BD9-81ED-4DB2-BD59-A6C34878D82A}">
                    <a16:rowId xmlns:a16="http://schemas.microsoft.com/office/drawing/2014/main" val="10000"/>
                  </a:ext>
                </a:extLst>
              </a:tr>
              <a:tr h="3345771">
                <a:tc>
                  <a:txBody>
                    <a:bodyPr/>
                    <a:lstStyle/>
                    <a:p>
                      <a:pPr algn="r"/>
                      <a:r>
                        <a:rPr kumimoji="1" lang="ja-JP" altLang="en-US" sz="2000" b="1" dirty="0"/>
                        <a:t>１０４人</a:t>
                      </a:r>
                      <a:endParaRPr kumimoji="1" lang="en-US" altLang="ja-JP" sz="2000" b="1" dirty="0"/>
                    </a:p>
                  </a:txBody>
                  <a:tcPr/>
                </a:tc>
                <a:tc>
                  <a:txBody>
                    <a:bodyPr/>
                    <a:lstStyle/>
                    <a:p>
                      <a:pPr algn="r"/>
                      <a:r>
                        <a:rPr kumimoji="1" lang="ja-JP" altLang="en-US" sz="2000" b="1" dirty="0"/>
                        <a:t>２１人</a:t>
                      </a:r>
                      <a:endParaRPr kumimoji="1" lang="en-US" altLang="ja-JP" sz="2000" b="1" dirty="0"/>
                    </a:p>
                    <a:p>
                      <a:pPr algn="r"/>
                      <a:endParaRPr kumimoji="1" lang="en-US" altLang="ja-JP" sz="2000" b="1" dirty="0"/>
                    </a:p>
                    <a:p>
                      <a:pPr algn="r"/>
                      <a:r>
                        <a:rPr kumimoji="1" lang="ja-JP" altLang="en-US" sz="1600" b="1" dirty="0"/>
                        <a:t>≪内訳≫</a:t>
                      </a:r>
                      <a:endParaRPr kumimoji="1" lang="en-US" altLang="ja-JP" sz="1600" b="1" dirty="0"/>
                    </a:p>
                    <a:p>
                      <a:pPr algn="r"/>
                      <a:r>
                        <a:rPr kumimoji="1" lang="en-US" altLang="ja-JP" sz="1600" b="1" dirty="0"/>
                        <a:t>【</a:t>
                      </a:r>
                      <a:r>
                        <a:rPr kumimoji="1" lang="ja-JP" altLang="en-US" sz="1600" b="1" dirty="0"/>
                        <a:t>６５歳未満</a:t>
                      </a:r>
                      <a:r>
                        <a:rPr kumimoji="1" lang="en-US" altLang="ja-JP" sz="1600" b="1" dirty="0"/>
                        <a:t>】</a:t>
                      </a:r>
                    </a:p>
                    <a:p>
                      <a:pPr algn="r"/>
                      <a:r>
                        <a:rPr kumimoji="1" lang="ja-JP" altLang="en-US" sz="1600" b="1" dirty="0"/>
                        <a:t>９人</a:t>
                      </a:r>
                      <a:endParaRPr kumimoji="1" lang="en-US" altLang="ja-JP" sz="1600" b="1" dirty="0"/>
                    </a:p>
                    <a:p>
                      <a:pPr algn="r"/>
                      <a:r>
                        <a:rPr kumimoji="1" lang="en-US" altLang="ja-JP" sz="1600" b="1" dirty="0"/>
                        <a:t>【</a:t>
                      </a:r>
                      <a:r>
                        <a:rPr kumimoji="1" lang="ja-JP" altLang="en-US" sz="1600" b="1" dirty="0"/>
                        <a:t>６５歳以上</a:t>
                      </a:r>
                      <a:r>
                        <a:rPr kumimoji="1" lang="en-US" altLang="ja-JP" sz="1600" b="1" dirty="0"/>
                        <a:t>】</a:t>
                      </a:r>
                    </a:p>
                    <a:p>
                      <a:pPr algn="r"/>
                      <a:r>
                        <a:rPr kumimoji="1" lang="ja-JP" altLang="en-US" sz="1600" b="1" dirty="0"/>
                        <a:t>１２人</a:t>
                      </a:r>
                      <a:endParaRPr kumimoji="1" lang="en-US" altLang="ja-JP" sz="1600" b="1" dirty="0"/>
                    </a:p>
                    <a:p>
                      <a:pPr algn="r"/>
                      <a:endParaRPr kumimoji="1" lang="en-US" altLang="ja-JP" sz="1600" b="1" dirty="0"/>
                    </a:p>
                    <a:p>
                      <a:pPr algn="r"/>
                      <a:r>
                        <a:rPr kumimoji="1" lang="en-US" altLang="ja-JP" sz="1200" b="1" dirty="0"/>
                        <a:t>[</a:t>
                      </a:r>
                      <a:r>
                        <a:rPr kumimoji="1" lang="ja-JP" altLang="en-US" sz="1200" b="1" dirty="0"/>
                        <a:t>　介護度別　</a:t>
                      </a:r>
                      <a:r>
                        <a:rPr kumimoji="1" lang="en-US" altLang="ja-JP" sz="1200" b="1" dirty="0"/>
                        <a:t>]</a:t>
                      </a:r>
                    </a:p>
                    <a:p>
                      <a:pPr algn="r"/>
                      <a:r>
                        <a:rPr kumimoji="1" lang="ja-JP" altLang="en-US" sz="1200" b="1" dirty="0"/>
                        <a:t>・要支援１　３人</a:t>
                      </a:r>
                      <a:endParaRPr kumimoji="1" lang="en-US" altLang="ja-JP" sz="1200" b="1" dirty="0"/>
                    </a:p>
                    <a:p>
                      <a:pPr algn="r"/>
                      <a:r>
                        <a:rPr kumimoji="1" lang="ja-JP" altLang="en-US" sz="1200" b="1" dirty="0"/>
                        <a:t>・要支援２　０人</a:t>
                      </a:r>
                      <a:endParaRPr kumimoji="1" lang="en-US" altLang="ja-JP" sz="1200" b="1" dirty="0"/>
                    </a:p>
                    <a:p>
                      <a:pPr algn="r"/>
                      <a:r>
                        <a:rPr kumimoji="1" lang="ja-JP" altLang="en-US" sz="1200" b="1" dirty="0"/>
                        <a:t>・要介護１　１人</a:t>
                      </a:r>
                      <a:endParaRPr kumimoji="1" lang="en-US" altLang="ja-JP" sz="1200" b="1" dirty="0"/>
                    </a:p>
                    <a:p>
                      <a:pPr algn="r"/>
                      <a:r>
                        <a:rPr kumimoji="1" lang="ja-JP" altLang="en-US" sz="1200" b="1" dirty="0"/>
                        <a:t>・要介護２　１人</a:t>
                      </a:r>
                      <a:endParaRPr kumimoji="1" lang="en-US" altLang="ja-JP" sz="1200" b="1" dirty="0"/>
                    </a:p>
                    <a:p>
                      <a:pPr algn="r"/>
                      <a:r>
                        <a:rPr kumimoji="1" lang="ja-JP" altLang="en-US" sz="1200" b="1" dirty="0"/>
                        <a:t>・要介護３　１人</a:t>
                      </a:r>
                      <a:endParaRPr kumimoji="1" lang="en-US" altLang="ja-JP" sz="1200" b="1" dirty="0"/>
                    </a:p>
                    <a:p>
                      <a:pPr algn="r"/>
                      <a:r>
                        <a:rPr kumimoji="1" lang="ja-JP" altLang="en-US" sz="1200" b="1" dirty="0"/>
                        <a:t>・要介護４　１人</a:t>
                      </a:r>
                      <a:endParaRPr kumimoji="1" lang="en-US" altLang="ja-JP" sz="1200" b="1" dirty="0"/>
                    </a:p>
                    <a:p>
                      <a:pPr algn="r"/>
                      <a:r>
                        <a:rPr kumimoji="1" lang="ja-JP" altLang="en-US" sz="1200" b="1" dirty="0"/>
                        <a:t>・要介護５　１人</a:t>
                      </a:r>
                      <a:endParaRPr kumimoji="1" lang="en-US" altLang="ja-JP" sz="1200" b="1" dirty="0"/>
                    </a:p>
                    <a:p>
                      <a:pPr algn="r"/>
                      <a:r>
                        <a:rPr kumimoji="1" lang="ja-JP" altLang="en-US" sz="1200" b="1" dirty="0"/>
                        <a:t>・非該当　　４人</a:t>
                      </a:r>
                      <a:endParaRPr kumimoji="1" lang="en-US" altLang="ja-JP" sz="1200" b="1" dirty="0"/>
                    </a:p>
                  </a:txBody>
                  <a:tcPr/>
                </a:tc>
                <a:extLst>
                  <a:ext uri="{0D108BD9-81ED-4DB2-BD59-A6C34878D82A}">
                    <a16:rowId xmlns:a16="http://schemas.microsoft.com/office/drawing/2014/main" val="10001"/>
                  </a:ext>
                </a:extLst>
              </a:tr>
            </a:tbl>
          </a:graphicData>
        </a:graphic>
      </p:graphicFrame>
      <p:sp>
        <p:nvSpPr>
          <p:cNvPr id="7" name="スライド番号プレースホルダ 3"/>
          <p:cNvSpPr txBox="1">
            <a:spLocks/>
          </p:cNvSpPr>
          <p:nvPr/>
        </p:nvSpPr>
        <p:spPr>
          <a:xfrm>
            <a:off x="7010396" y="26621"/>
            <a:ext cx="2133600" cy="365125"/>
          </a:xfrm>
          <a:prstGeom prst="rect">
            <a:avLst/>
          </a:prstGeom>
        </p:spPr>
        <p:txBody>
          <a:bodyPr vert="horz" lIns="91440" tIns="45720" rIns="91440" bIns="45720" rtlCol="0" anchor="ctr">
            <a:normAutofit/>
          </a:bodyPr>
          <a:lstStyle/>
          <a:p>
            <a:pPr marL="0" marR="0" lvl="0" indent="0" algn="r" defTabSz="914288"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tint val="75000"/>
                  </a:schemeClr>
                </a:solidFill>
              </a:rPr>
              <a:t>１</a:t>
            </a:r>
            <a:endParaRPr kumimoji="1" lang="ja-JP" alt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9" name="テキスト ボックス 8"/>
          <p:cNvSpPr txBox="1"/>
          <p:nvPr/>
        </p:nvSpPr>
        <p:spPr>
          <a:xfrm>
            <a:off x="133827" y="-2852"/>
            <a:ext cx="4650208" cy="523220"/>
          </a:xfrm>
          <a:prstGeom prst="rect">
            <a:avLst/>
          </a:prstGeom>
          <a:noFill/>
        </p:spPr>
        <p:txBody>
          <a:bodyPr wrap="square" rtlCol="0">
            <a:spAutoFit/>
          </a:bodyPr>
          <a:lstStyle/>
          <a:p>
            <a:r>
              <a:rPr lang="en-US" altLang="ja-JP" sz="2800" b="1" dirty="0">
                <a:latin typeface="+mj-ea"/>
                <a:ea typeface="+mj-ea"/>
              </a:rPr>
              <a:t>《</a:t>
            </a:r>
            <a:r>
              <a:rPr lang="ja-JP" altLang="en-US" sz="2800" b="1" dirty="0">
                <a:latin typeface="+mj-ea"/>
                <a:ea typeface="+mj-ea"/>
              </a:rPr>
              <a:t>　参考１　</a:t>
            </a:r>
            <a:r>
              <a:rPr lang="en-US" altLang="ja-JP" sz="2800" b="1" dirty="0">
                <a:latin typeface="+mj-ea"/>
                <a:ea typeface="+mj-ea"/>
              </a:rPr>
              <a:t>》</a:t>
            </a:r>
          </a:p>
        </p:txBody>
      </p:sp>
      <p:sp>
        <p:nvSpPr>
          <p:cNvPr id="3" name="テキスト ボックス 2">
            <a:extLst>
              <a:ext uri="{FF2B5EF4-FFF2-40B4-BE49-F238E27FC236}">
                <a16:creationId xmlns:a16="http://schemas.microsoft.com/office/drawing/2014/main" id="{6ABE13F6-A9CC-442A-8C14-BFDF2524D76F}"/>
              </a:ext>
            </a:extLst>
          </p:cNvPr>
          <p:cNvSpPr txBox="1"/>
          <p:nvPr/>
        </p:nvSpPr>
        <p:spPr>
          <a:xfrm>
            <a:off x="367516" y="712963"/>
            <a:ext cx="7729565" cy="461665"/>
          </a:xfrm>
          <a:prstGeom prst="rect">
            <a:avLst/>
          </a:prstGeom>
          <a:noFill/>
        </p:spPr>
        <p:txBody>
          <a:bodyPr wrap="square" rtlCol="0">
            <a:spAutoFit/>
          </a:bodyPr>
          <a:lstStyle/>
          <a:p>
            <a:r>
              <a:rPr kumimoji="1" lang="en-US" altLang="ja-JP" sz="2400" b="1" dirty="0"/>
              <a:t>【</a:t>
            </a:r>
            <a:r>
              <a:rPr kumimoji="1" lang="ja-JP" altLang="en-US" sz="2400" b="1" dirty="0"/>
              <a:t>燕市の長期入院者の状況（目安）</a:t>
            </a:r>
            <a:r>
              <a:rPr kumimoji="1" lang="en-US" altLang="ja-JP" sz="2400" b="1" dirty="0"/>
              <a:t>】</a:t>
            </a:r>
            <a:endParaRPr kumimoji="1" lang="ja-JP" altLang="en-US" sz="2400" b="1" dirty="0"/>
          </a:p>
        </p:txBody>
      </p:sp>
      <p:sp>
        <p:nvSpPr>
          <p:cNvPr id="8" name="テキスト ボックス 7"/>
          <p:cNvSpPr txBox="1"/>
          <p:nvPr/>
        </p:nvSpPr>
        <p:spPr>
          <a:xfrm>
            <a:off x="367516" y="6032297"/>
            <a:ext cx="8621006" cy="461665"/>
          </a:xfrm>
          <a:prstGeom prst="rect">
            <a:avLst/>
          </a:prstGeom>
          <a:noFill/>
        </p:spPr>
        <p:txBody>
          <a:bodyPr wrap="square" rtlCol="0">
            <a:spAutoFit/>
          </a:bodyPr>
          <a:lstStyle/>
          <a:p>
            <a:r>
              <a:rPr lang="en-US" altLang="ja-JP" sz="1200" b="1" dirty="0">
                <a:latin typeface="+mj-ea"/>
                <a:ea typeface="+mj-ea"/>
              </a:rPr>
              <a:t>※</a:t>
            </a:r>
            <a:r>
              <a:rPr kumimoji="1" lang="ja-JP" altLang="en-US" sz="1200" b="1" dirty="0">
                <a:latin typeface="+mj-ea"/>
                <a:ea typeface="+mj-ea"/>
              </a:rPr>
              <a:t>平成３２年度末の長期入院患者の地域生活への移行に伴う地域の精神保健医療福祉体制の基盤整備量等について（通知）より</a:t>
            </a:r>
            <a:endParaRPr kumimoji="1" lang="en-US" altLang="ja-JP" sz="1200" b="1" dirty="0">
              <a:latin typeface="+mj-ea"/>
              <a:ea typeface="+mj-ea"/>
            </a:endParaRPr>
          </a:p>
          <a:p>
            <a:r>
              <a:rPr lang="ja-JP" altLang="en-US" sz="1200" dirty="0">
                <a:latin typeface="+mj-ea"/>
                <a:ea typeface="+mj-ea"/>
              </a:rPr>
              <a:t>　　　</a:t>
            </a:r>
            <a:r>
              <a:rPr lang="en-US" altLang="ja-JP" sz="1200" dirty="0">
                <a:latin typeface="+mj-ea"/>
                <a:ea typeface="+mj-ea"/>
              </a:rPr>
              <a:t>【</a:t>
            </a:r>
            <a:r>
              <a:rPr lang="ja-JP" altLang="en-US" sz="1200" dirty="0">
                <a:latin typeface="+mj-ea"/>
                <a:ea typeface="+mj-ea"/>
              </a:rPr>
              <a:t>平成２９年１０月１０日　新潟県福祉保健部高齢福祉保健課、障害福祉課文書</a:t>
            </a:r>
            <a:r>
              <a:rPr lang="en-US" altLang="ja-JP" sz="1200" dirty="0">
                <a:latin typeface="+mj-ea"/>
                <a:ea typeface="+mj-ea"/>
              </a:rPr>
              <a:t>】</a:t>
            </a:r>
            <a:endParaRPr kumimoji="1" lang="ja-JP" altLang="en-US" sz="1200" dirty="0">
              <a:latin typeface="+mj-ea"/>
              <a:ea typeface="+mj-ea"/>
            </a:endParaRPr>
          </a:p>
        </p:txBody>
      </p:sp>
      <p:sp>
        <p:nvSpPr>
          <p:cNvPr id="2" name="テキスト ボックス 1"/>
          <p:cNvSpPr txBox="1"/>
          <p:nvPr/>
        </p:nvSpPr>
        <p:spPr>
          <a:xfrm>
            <a:off x="6647742" y="74092"/>
            <a:ext cx="1709530"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800" dirty="0"/>
              <a:t>参考資料</a:t>
            </a:r>
          </a:p>
        </p:txBody>
      </p:sp>
    </p:spTree>
    <p:extLst>
      <p:ext uri="{BB962C8B-B14F-4D97-AF65-F5344CB8AC3E}">
        <p14:creationId xmlns:p14="http://schemas.microsoft.com/office/powerpoint/2010/main" val="3907368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3"/>
          <p:cNvSpPr txBox="1">
            <a:spLocks/>
          </p:cNvSpPr>
          <p:nvPr/>
        </p:nvSpPr>
        <p:spPr>
          <a:xfrm>
            <a:off x="7010400" y="0"/>
            <a:ext cx="2133600" cy="365125"/>
          </a:xfrm>
          <a:prstGeom prst="rect">
            <a:avLst/>
          </a:prstGeom>
        </p:spPr>
        <p:txBody>
          <a:bodyPr vert="horz" lIns="91440" tIns="45720" rIns="91440" bIns="45720" rtlCol="0" anchor="ctr">
            <a:normAutofit/>
          </a:bodyPr>
          <a:lstStyle/>
          <a:p>
            <a:pPr marL="0" marR="0" lvl="0" indent="0" algn="r" defTabSz="914288" rtl="0" eaLnBrk="1" fontAlgn="auto" latinLnBrk="0" hangingPunct="1">
              <a:lnSpc>
                <a:spcPct val="100000"/>
              </a:lnSpc>
              <a:spcBef>
                <a:spcPts val="0"/>
              </a:spcBef>
              <a:spcAft>
                <a:spcPts val="0"/>
              </a:spcAft>
              <a:buClrTx/>
              <a:buSzTx/>
              <a:buFontTx/>
              <a:buNone/>
              <a:tabLst/>
              <a:defRPr/>
            </a:pPr>
            <a:r>
              <a:rPr lang="ja-JP" altLang="en-US" sz="1200" dirty="0">
                <a:solidFill>
                  <a:schemeClr val="tx1">
                    <a:tint val="75000"/>
                  </a:schemeClr>
                </a:solidFill>
              </a:rPr>
              <a:t>２</a:t>
            </a:r>
            <a:endParaRPr kumimoji="1" lang="ja-JP" alt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9" name="テキスト ボックス 8"/>
          <p:cNvSpPr txBox="1"/>
          <p:nvPr/>
        </p:nvSpPr>
        <p:spPr>
          <a:xfrm>
            <a:off x="248247" y="182562"/>
            <a:ext cx="8621006" cy="5786199"/>
          </a:xfrm>
          <a:prstGeom prst="rect">
            <a:avLst/>
          </a:prstGeom>
          <a:noFill/>
        </p:spPr>
        <p:txBody>
          <a:bodyPr wrap="square" rtlCol="0">
            <a:spAutoFit/>
          </a:bodyPr>
          <a:lstStyle/>
          <a:p>
            <a:r>
              <a:rPr lang="en-US" altLang="ja-JP" sz="2800" b="1" dirty="0">
                <a:latin typeface="+mj-ea"/>
                <a:ea typeface="+mj-ea"/>
              </a:rPr>
              <a:t>《</a:t>
            </a:r>
            <a:r>
              <a:rPr lang="ja-JP" altLang="en-US" sz="2800" b="1" dirty="0">
                <a:latin typeface="+mj-ea"/>
                <a:ea typeface="+mj-ea"/>
              </a:rPr>
              <a:t>　参考２　</a:t>
            </a:r>
            <a:r>
              <a:rPr lang="en-US" altLang="ja-JP" sz="2800" b="1" dirty="0">
                <a:latin typeface="+mj-ea"/>
                <a:ea typeface="+mj-ea"/>
              </a:rPr>
              <a:t>》</a:t>
            </a:r>
          </a:p>
          <a:p>
            <a:endParaRPr lang="en-US" altLang="ja-JP" b="1" dirty="0">
              <a:latin typeface="+mj-ea"/>
              <a:ea typeface="+mj-ea"/>
            </a:endParaRPr>
          </a:p>
          <a:p>
            <a:r>
              <a:rPr lang="ja-JP" altLang="en-US" sz="2400" b="1" dirty="0">
                <a:latin typeface="+mj-ea"/>
                <a:ea typeface="+mj-ea"/>
              </a:rPr>
              <a:t>◆</a:t>
            </a:r>
            <a:r>
              <a:rPr lang="ja-JP" altLang="en-US" sz="2400" b="1" dirty="0"/>
              <a:t>保健・医療・福祉関係者による協議の場での</a:t>
            </a:r>
            <a:r>
              <a:rPr lang="ja-JP" altLang="en-US" sz="2400" b="1" dirty="0">
                <a:latin typeface="+mj-ea"/>
                <a:ea typeface="+mj-ea"/>
              </a:rPr>
              <a:t>協議内容の例</a:t>
            </a:r>
            <a:endParaRPr lang="en-US" altLang="ja-JP" sz="2400" b="1" dirty="0">
              <a:latin typeface="+mj-ea"/>
              <a:ea typeface="+mj-ea"/>
            </a:endParaRPr>
          </a:p>
          <a:p>
            <a:r>
              <a:rPr lang="ja-JP" altLang="en-US" sz="1200" dirty="0">
                <a:latin typeface="+mj-ea"/>
                <a:ea typeface="+mj-ea"/>
              </a:rPr>
              <a:t>　　　　　</a:t>
            </a:r>
            <a:r>
              <a:rPr lang="en-US" altLang="ja-JP" sz="1200" dirty="0">
                <a:latin typeface="+mj-ea"/>
                <a:ea typeface="+mj-ea"/>
              </a:rPr>
              <a:t>※</a:t>
            </a:r>
            <a:r>
              <a:rPr lang="ja-JP" altLang="en-US" sz="1200" dirty="0">
                <a:latin typeface="+mj-ea"/>
                <a:ea typeface="+mj-ea"/>
              </a:rPr>
              <a:t>都道府県地域生活促進事業「精神障害にも対応した地域包括ケアシステムの構築推進事業」を参照</a:t>
            </a:r>
            <a:endParaRPr lang="en-US" altLang="ja-JP" dirty="0">
              <a:latin typeface="+mj-ea"/>
              <a:ea typeface="+mj-ea"/>
            </a:endParaRPr>
          </a:p>
          <a:p>
            <a:endParaRPr lang="en-US" altLang="ja-JP" dirty="0">
              <a:latin typeface="+mj-ea"/>
              <a:ea typeface="+mj-ea"/>
            </a:endParaRPr>
          </a:p>
          <a:p>
            <a:endParaRPr lang="en-US" altLang="ja-JP" dirty="0">
              <a:latin typeface="+mj-ea"/>
              <a:ea typeface="+mj-ea"/>
            </a:endParaRPr>
          </a:p>
          <a:p>
            <a:r>
              <a:rPr lang="ja-JP" altLang="en-US" dirty="0">
                <a:latin typeface="+mj-ea"/>
                <a:ea typeface="+mj-ea"/>
              </a:rPr>
              <a:t>ａ 　精神障害者の住まいの確保支援に係る事項　（グループホームの整備を含む）</a:t>
            </a:r>
            <a:endParaRPr lang="en-US" altLang="ja-JP" dirty="0">
              <a:latin typeface="+mj-ea"/>
              <a:ea typeface="+mj-ea"/>
            </a:endParaRPr>
          </a:p>
          <a:p>
            <a:endParaRPr lang="en-US" altLang="ja-JP" dirty="0">
              <a:latin typeface="+mj-ea"/>
              <a:ea typeface="+mj-ea"/>
            </a:endParaRPr>
          </a:p>
          <a:p>
            <a:r>
              <a:rPr lang="ja-JP" altLang="en-US" dirty="0">
                <a:latin typeface="+mj-ea"/>
                <a:ea typeface="+mj-ea"/>
              </a:rPr>
              <a:t>ｂ 　ピアサポートの活用に係る事項　（ピアサポーターの養成を含む） </a:t>
            </a:r>
            <a:endParaRPr lang="en-US" altLang="ja-JP" dirty="0">
              <a:latin typeface="+mj-ea"/>
              <a:ea typeface="+mj-ea"/>
            </a:endParaRPr>
          </a:p>
          <a:p>
            <a:endParaRPr lang="en-US" altLang="ja-JP" dirty="0">
              <a:latin typeface="+mj-ea"/>
              <a:ea typeface="+mj-ea"/>
            </a:endParaRPr>
          </a:p>
          <a:p>
            <a:r>
              <a:rPr lang="ja-JP" altLang="en-US" dirty="0">
                <a:latin typeface="+mj-ea"/>
                <a:ea typeface="+mj-ea"/>
              </a:rPr>
              <a:t>ｃ 　アウトリーチ支援に係る事項 </a:t>
            </a:r>
            <a:endParaRPr lang="en-US" altLang="ja-JP" dirty="0">
              <a:latin typeface="+mj-ea"/>
              <a:ea typeface="+mj-ea"/>
            </a:endParaRPr>
          </a:p>
          <a:p>
            <a:endParaRPr lang="en-US" altLang="ja-JP" dirty="0">
              <a:latin typeface="+mj-ea"/>
              <a:ea typeface="+mj-ea"/>
            </a:endParaRPr>
          </a:p>
          <a:p>
            <a:r>
              <a:rPr lang="ja-JP" altLang="en-US" dirty="0">
                <a:latin typeface="+mj-ea"/>
                <a:ea typeface="+mj-ea"/>
              </a:rPr>
              <a:t>ｄ 　入院中の精神障害者の地域移行に係る事項　</a:t>
            </a:r>
            <a:endParaRPr lang="en-US" altLang="ja-JP" dirty="0">
              <a:latin typeface="+mj-ea"/>
              <a:ea typeface="+mj-ea"/>
            </a:endParaRPr>
          </a:p>
          <a:p>
            <a:r>
              <a:rPr lang="ja-JP" altLang="en-US" dirty="0">
                <a:latin typeface="+mj-ea"/>
                <a:ea typeface="+mj-ea"/>
              </a:rPr>
              <a:t>　　　　（地域移行支援</a:t>
            </a:r>
            <a:r>
              <a:rPr lang="en-US" altLang="ja-JP" dirty="0">
                <a:latin typeface="+mj-ea"/>
                <a:ea typeface="+mj-ea"/>
              </a:rPr>
              <a:t>【</a:t>
            </a:r>
            <a:r>
              <a:rPr lang="ja-JP" altLang="en-US" dirty="0">
                <a:latin typeface="+mj-ea"/>
                <a:ea typeface="+mj-ea"/>
              </a:rPr>
              <a:t>サービス</a:t>
            </a:r>
            <a:r>
              <a:rPr lang="en-US" altLang="ja-JP" dirty="0">
                <a:latin typeface="+mj-ea"/>
                <a:ea typeface="+mj-ea"/>
              </a:rPr>
              <a:t>】</a:t>
            </a:r>
            <a:r>
              <a:rPr lang="ja-JP" altLang="en-US" dirty="0">
                <a:latin typeface="+mj-ea"/>
                <a:ea typeface="+mj-ea"/>
              </a:rPr>
              <a:t>の活用促進を含む）</a:t>
            </a:r>
          </a:p>
          <a:p>
            <a:endParaRPr lang="en-US" altLang="ja-JP" dirty="0">
              <a:latin typeface="+mj-ea"/>
              <a:ea typeface="+mj-ea"/>
            </a:endParaRPr>
          </a:p>
          <a:p>
            <a:r>
              <a:rPr lang="ja-JP" altLang="en-US" dirty="0">
                <a:latin typeface="+mj-ea"/>
                <a:ea typeface="+mj-ea"/>
              </a:rPr>
              <a:t>ｅ 　包括ケアシステムの構築状況の評価に係る事項</a:t>
            </a:r>
            <a:endParaRPr lang="en-US" altLang="ja-JP" dirty="0">
              <a:latin typeface="+mj-ea"/>
              <a:ea typeface="+mj-ea"/>
            </a:endParaRPr>
          </a:p>
          <a:p>
            <a:endParaRPr lang="en-US" altLang="ja-JP" dirty="0">
              <a:latin typeface="+mj-ea"/>
              <a:ea typeface="+mj-ea"/>
            </a:endParaRPr>
          </a:p>
          <a:p>
            <a:r>
              <a:rPr lang="ja-JP" altLang="en-US" dirty="0">
                <a:latin typeface="+mj-ea"/>
                <a:ea typeface="+mj-ea"/>
              </a:rPr>
              <a:t>ｆ　 精神障害者の地域移行関係職員に対する研修に係る事項 </a:t>
            </a:r>
            <a:endParaRPr lang="en-US" altLang="ja-JP" dirty="0">
              <a:latin typeface="+mj-ea"/>
              <a:ea typeface="+mj-ea"/>
            </a:endParaRPr>
          </a:p>
          <a:p>
            <a:endParaRPr lang="en-US" altLang="ja-JP" dirty="0">
              <a:latin typeface="+mj-ea"/>
              <a:ea typeface="+mj-ea"/>
            </a:endParaRPr>
          </a:p>
          <a:p>
            <a:r>
              <a:rPr lang="ja-JP" altLang="en-US" dirty="0">
                <a:latin typeface="+mj-ea"/>
                <a:ea typeface="+mj-ea"/>
              </a:rPr>
              <a:t>ｇ 　措置入院者の退院後の医療等の継続支援に係る事項 </a:t>
            </a:r>
            <a:endParaRPr kumimoji="1" lang="ja-JP" altLang="en-US" dirty="0">
              <a:latin typeface="+mj-ea"/>
              <a:ea typeface="+mj-ea"/>
            </a:endParaRPr>
          </a:p>
        </p:txBody>
      </p:sp>
    </p:spTree>
    <p:extLst>
      <p:ext uri="{BB962C8B-B14F-4D97-AF65-F5344CB8AC3E}">
        <p14:creationId xmlns:p14="http://schemas.microsoft.com/office/powerpoint/2010/main" val="3672627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角丸四角形 65"/>
          <p:cNvSpPr/>
          <p:nvPr/>
        </p:nvSpPr>
        <p:spPr>
          <a:xfrm>
            <a:off x="5903922" y="1556792"/>
            <a:ext cx="2948529" cy="511256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ja-JP" altLang="en-US" sz="1400" b="1" dirty="0">
                <a:latin typeface="HG丸ｺﾞｼｯｸM-PRO" pitchFamily="50" charset="-128"/>
                <a:ea typeface="HG丸ｺﾞｼｯｸM-PRO" pitchFamily="50" charset="-128"/>
              </a:rPr>
              <a:t>具体的な</a:t>
            </a:r>
            <a:r>
              <a:rPr kumimoji="1" lang="ja-JP" altLang="en-US" sz="1400" b="1" dirty="0">
                <a:latin typeface="HG丸ｺﾞｼｯｸM-PRO" pitchFamily="50" charset="-128"/>
                <a:ea typeface="HG丸ｺﾞｼｯｸM-PRO" pitchFamily="50" charset="-128"/>
              </a:rPr>
              <a:t>社会資源</a:t>
            </a:r>
          </a:p>
        </p:txBody>
      </p:sp>
      <p:sp>
        <p:nvSpPr>
          <p:cNvPr id="47" name="角丸四角形 46"/>
          <p:cNvSpPr/>
          <p:nvPr/>
        </p:nvSpPr>
        <p:spPr>
          <a:xfrm>
            <a:off x="3311635" y="1556792"/>
            <a:ext cx="2592020" cy="511256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t"/>
          <a:lstStyle/>
          <a:p>
            <a:pPr algn="ctr"/>
            <a:r>
              <a:rPr lang="ja-JP" altLang="en-US" sz="1400" b="1" dirty="0">
                <a:latin typeface="HG丸ｺﾞｼｯｸM-PRO" pitchFamily="50" charset="-128"/>
                <a:ea typeface="HG丸ｺﾞｼｯｸM-PRO" pitchFamily="50" charset="-128"/>
              </a:rPr>
              <a:t>地域で暮らし続けるために強化すべき機能</a:t>
            </a:r>
            <a:endParaRPr kumimoji="1" lang="ja-JP" altLang="en-US" sz="1400" b="1" dirty="0">
              <a:latin typeface="HG丸ｺﾞｼｯｸM-PRO" pitchFamily="50" charset="-128"/>
              <a:ea typeface="HG丸ｺﾞｼｯｸM-PRO" pitchFamily="50" charset="-128"/>
            </a:endParaRPr>
          </a:p>
        </p:txBody>
      </p:sp>
      <p:sp>
        <p:nvSpPr>
          <p:cNvPr id="33" name="テキスト ボックス 32"/>
          <p:cNvSpPr txBox="1"/>
          <p:nvPr/>
        </p:nvSpPr>
        <p:spPr>
          <a:xfrm>
            <a:off x="3716527" y="4140369"/>
            <a:ext cx="2016224" cy="73866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1200" b="1" dirty="0">
                <a:latin typeface="HG丸ｺﾞｼｯｸM-PRO" pitchFamily="50" charset="-128"/>
                <a:ea typeface="HG丸ｺﾞｼｯｸM-PRO" pitchFamily="50" charset="-128"/>
              </a:rPr>
              <a:t>体験の機会・場</a:t>
            </a:r>
            <a:endParaRPr lang="en-US" altLang="ja-JP" sz="1200" b="1" dirty="0">
              <a:latin typeface="HG丸ｺﾞｼｯｸM-PRO" pitchFamily="50" charset="-128"/>
              <a:ea typeface="HG丸ｺﾞｼｯｸM-PRO" pitchFamily="50" charset="-128"/>
            </a:endParaRPr>
          </a:p>
          <a:p>
            <a:pPr algn="ctr"/>
            <a:r>
              <a:rPr lang="ja-JP" altLang="en-US" sz="1000" b="1" dirty="0">
                <a:latin typeface="HG丸ｺﾞｼｯｸM-PRO" pitchFamily="50" charset="-128"/>
                <a:ea typeface="HG丸ｺﾞｼｯｸM-PRO" pitchFamily="50" charset="-128"/>
              </a:rPr>
              <a:t>（一人暮らし、</a:t>
            </a:r>
            <a:endParaRPr lang="en-US" altLang="ja-JP" sz="1000" b="1" dirty="0">
              <a:latin typeface="HG丸ｺﾞｼｯｸM-PRO" pitchFamily="50" charset="-128"/>
              <a:ea typeface="HG丸ｺﾞｼｯｸM-PRO" pitchFamily="50" charset="-128"/>
            </a:endParaRPr>
          </a:p>
          <a:p>
            <a:pPr algn="ctr"/>
            <a:r>
              <a:rPr lang="ja-JP" altLang="en-US" sz="1000" b="1" dirty="0">
                <a:latin typeface="HG丸ｺﾞｼｯｸM-PRO" pitchFamily="50" charset="-128"/>
                <a:ea typeface="HG丸ｺﾞｼｯｸM-PRO" pitchFamily="50" charset="-128"/>
              </a:rPr>
              <a:t>グループホームなど）</a:t>
            </a:r>
            <a:endParaRPr lang="en-US" altLang="ja-JP" sz="1000" b="1" dirty="0">
              <a:latin typeface="HG丸ｺﾞｼｯｸM-PRO" pitchFamily="50" charset="-128"/>
              <a:ea typeface="HG丸ｺﾞｼｯｸM-PRO" pitchFamily="50" charset="-128"/>
            </a:endParaRPr>
          </a:p>
          <a:p>
            <a:pPr algn="ctr"/>
            <a:endParaRPr kumimoji="1" lang="ja-JP" altLang="en-US" sz="1000" b="1" dirty="0">
              <a:latin typeface="HG丸ｺﾞｼｯｸM-PRO" pitchFamily="50" charset="-128"/>
              <a:ea typeface="HG丸ｺﾞｼｯｸM-PRO" pitchFamily="50" charset="-128"/>
            </a:endParaRPr>
          </a:p>
        </p:txBody>
      </p:sp>
      <p:sp>
        <p:nvSpPr>
          <p:cNvPr id="37" name="テキスト ボックス 36"/>
          <p:cNvSpPr txBox="1"/>
          <p:nvPr/>
        </p:nvSpPr>
        <p:spPr>
          <a:xfrm>
            <a:off x="3716527" y="2304936"/>
            <a:ext cx="2016224"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1200" b="1" dirty="0">
                <a:latin typeface="HG丸ｺﾞｼｯｸM-PRO" pitchFamily="50" charset="-128"/>
                <a:ea typeface="HG丸ｺﾞｼｯｸM-PRO" pitchFamily="50" charset="-128"/>
              </a:rPr>
              <a:t>２４時間対応相談</a:t>
            </a:r>
            <a:r>
              <a:rPr lang="ja-JP" altLang="en-US" sz="1000" b="1" dirty="0">
                <a:latin typeface="HG丸ｺﾞｼｯｸM-PRO" pitchFamily="50" charset="-128"/>
                <a:ea typeface="HG丸ｺﾞｼｯｸM-PRO" pitchFamily="50" charset="-128"/>
              </a:rPr>
              <a:t>　</a:t>
            </a:r>
            <a:endParaRPr lang="en-US" altLang="ja-JP" sz="1000" b="1" dirty="0">
              <a:latin typeface="HG丸ｺﾞｼｯｸM-PRO" pitchFamily="50" charset="-128"/>
              <a:ea typeface="HG丸ｺﾞｼｯｸM-PRO" pitchFamily="50" charset="-128"/>
            </a:endParaRPr>
          </a:p>
          <a:p>
            <a:pPr algn="ctr"/>
            <a:r>
              <a:rPr lang="ja-JP" altLang="en-US" sz="1000" b="1" dirty="0">
                <a:latin typeface="HG丸ｺﾞｼｯｸM-PRO" pitchFamily="50" charset="-128"/>
                <a:ea typeface="HG丸ｺﾞｼｯｸM-PRO" pitchFamily="50" charset="-128"/>
              </a:rPr>
              <a:t>（地域移行、親元からの自立）</a:t>
            </a:r>
            <a:endParaRPr lang="en-US" altLang="ja-JP" sz="1000" b="1" dirty="0">
              <a:latin typeface="HG丸ｺﾞｼｯｸM-PRO" pitchFamily="50" charset="-128"/>
              <a:ea typeface="HG丸ｺﾞｼｯｸM-PRO" pitchFamily="50" charset="-128"/>
            </a:endParaRPr>
          </a:p>
          <a:p>
            <a:pPr algn="ctr"/>
            <a:endParaRPr kumimoji="1" lang="ja-JP" altLang="en-US" sz="1000" b="1" dirty="0">
              <a:latin typeface="HG丸ｺﾞｼｯｸM-PRO" pitchFamily="50" charset="-128"/>
              <a:ea typeface="HG丸ｺﾞｼｯｸM-PRO" pitchFamily="50" charset="-128"/>
            </a:endParaRPr>
          </a:p>
        </p:txBody>
      </p:sp>
      <p:sp>
        <p:nvSpPr>
          <p:cNvPr id="34" name="テキスト ボックス 33"/>
          <p:cNvSpPr txBox="1"/>
          <p:nvPr/>
        </p:nvSpPr>
        <p:spPr>
          <a:xfrm>
            <a:off x="3716527" y="3133028"/>
            <a:ext cx="2016224" cy="73866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1200" b="1" dirty="0">
                <a:latin typeface="HG丸ｺﾞｼｯｸM-PRO" pitchFamily="50" charset="-128"/>
                <a:ea typeface="HG丸ｺﾞｼｯｸM-PRO" pitchFamily="50" charset="-128"/>
              </a:rPr>
              <a:t>緊急時の受け入れ</a:t>
            </a:r>
            <a:endParaRPr lang="en-US" altLang="ja-JP" sz="1200" b="1" dirty="0">
              <a:latin typeface="HG丸ｺﾞｼｯｸM-PRO" pitchFamily="50" charset="-128"/>
              <a:ea typeface="HG丸ｺﾞｼｯｸM-PRO" pitchFamily="50" charset="-128"/>
            </a:endParaRPr>
          </a:p>
          <a:p>
            <a:pPr algn="ctr"/>
            <a:r>
              <a:rPr lang="ja-JP" altLang="en-US" sz="1000" b="1" dirty="0">
                <a:latin typeface="HG丸ｺﾞｼｯｸM-PRO" pitchFamily="50" charset="-128"/>
                <a:ea typeface="HG丸ｺﾞｼｯｸM-PRO" pitchFamily="50" charset="-128"/>
              </a:rPr>
              <a:t>（ショートステイの利便性、対応力向上）</a:t>
            </a:r>
            <a:endParaRPr lang="en-US" altLang="ja-JP" sz="1000" b="1" dirty="0">
              <a:latin typeface="HG丸ｺﾞｼｯｸM-PRO" pitchFamily="50" charset="-128"/>
              <a:ea typeface="HG丸ｺﾞｼｯｸM-PRO" pitchFamily="50" charset="-128"/>
            </a:endParaRPr>
          </a:p>
          <a:p>
            <a:pPr algn="ctr"/>
            <a:endParaRPr kumimoji="1" lang="ja-JP" altLang="en-US" sz="1000" b="1" dirty="0">
              <a:latin typeface="HG丸ｺﾞｼｯｸM-PRO" pitchFamily="50" charset="-128"/>
              <a:ea typeface="HG丸ｺﾞｼｯｸM-PRO" pitchFamily="50" charset="-128"/>
            </a:endParaRPr>
          </a:p>
        </p:txBody>
      </p:sp>
      <p:sp>
        <p:nvSpPr>
          <p:cNvPr id="36" name="テキスト ボックス 35"/>
          <p:cNvSpPr txBox="1"/>
          <p:nvPr/>
        </p:nvSpPr>
        <p:spPr>
          <a:xfrm>
            <a:off x="3716527" y="4939028"/>
            <a:ext cx="2016224"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1200" b="1" dirty="0">
                <a:latin typeface="HG丸ｺﾞｼｯｸM-PRO" pitchFamily="50" charset="-128"/>
                <a:ea typeface="HG丸ｺﾞｼｯｸM-PRO" pitchFamily="50" charset="-128"/>
              </a:rPr>
              <a:t>専門性</a:t>
            </a:r>
            <a:endParaRPr lang="en-US" altLang="ja-JP" sz="1200" b="1" dirty="0">
              <a:latin typeface="HG丸ｺﾞｼｯｸM-PRO" pitchFamily="50" charset="-128"/>
              <a:ea typeface="HG丸ｺﾞｼｯｸM-PRO" pitchFamily="50" charset="-128"/>
            </a:endParaRPr>
          </a:p>
          <a:p>
            <a:pPr algn="ctr"/>
            <a:r>
              <a:rPr lang="ja-JP" altLang="en-US" sz="1000" b="1" dirty="0">
                <a:latin typeface="HG丸ｺﾞｼｯｸM-PRO" pitchFamily="50" charset="-128"/>
                <a:ea typeface="HG丸ｺﾞｼｯｸM-PRO" pitchFamily="50" charset="-128"/>
              </a:rPr>
              <a:t>（人材確保・養成、連携）</a:t>
            </a:r>
            <a:endParaRPr lang="en-US" altLang="ja-JP" sz="1000" b="1" dirty="0">
              <a:latin typeface="HG丸ｺﾞｼｯｸM-PRO" pitchFamily="50" charset="-128"/>
              <a:ea typeface="HG丸ｺﾞｼｯｸM-PRO" pitchFamily="50" charset="-128"/>
            </a:endParaRPr>
          </a:p>
          <a:p>
            <a:pPr algn="ctr"/>
            <a:endParaRPr lang="en-US" altLang="ja-JP" sz="1000" b="1" dirty="0">
              <a:latin typeface="HG丸ｺﾞｼｯｸM-PRO" pitchFamily="50" charset="-128"/>
              <a:ea typeface="HG丸ｺﾞｼｯｸM-PRO" pitchFamily="50" charset="-128"/>
            </a:endParaRPr>
          </a:p>
        </p:txBody>
      </p:sp>
      <p:sp>
        <p:nvSpPr>
          <p:cNvPr id="35" name="テキスト ボックス 34"/>
          <p:cNvSpPr txBox="1"/>
          <p:nvPr/>
        </p:nvSpPr>
        <p:spPr>
          <a:xfrm>
            <a:off x="3716527" y="5737687"/>
            <a:ext cx="2016224" cy="615553"/>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ja-JP" altLang="en-US" sz="1200" b="1" dirty="0">
                <a:latin typeface="HG丸ｺﾞｼｯｸM-PRO" pitchFamily="50" charset="-128"/>
                <a:ea typeface="HG丸ｺﾞｼｯｸM-PRO" pitchFamily="50" charset="-128"/>
              </a:rPr>
              <a:t>地域の体制づくり</a:t>
            </a:r>
            <a:endParaRPr lang="en-US" altLang="ja-JP" sz="1200" b="1" dirty="0">
              <a:latin typeface="HG丸ｺﾞｼｯｸM-PRO" pitchFamily="50" charset="-128"/>
              <a:ea typeface="HG丸ｺﾞｼｯｸM-PRO" pitchFamily="50" charset="-128"/>
            </a:endParaRPr>
          </a:p>
          <a:p>
            <a:pPr algn="ctr"/>
            <a:r>
              <a:rPr lang="ja-JP" altLang="en-US" sz="1200" b="1" dirty="0">
                <a:latin typeface="HG丸ｺﾞｼｯｸM-PRO" pitchFamily="50" charset="-128"/>
                <a:ea typeface="HG丸ｺﾞｼｯｸM-PRO" pitchFamily="50" charset="-128"/>
              </a:rPr>
              <a:t>（コーディネーター）</a:t>
            </a:r>
            <a:endParaRPr lang="en-US" altLang="ja-JP" sz="1200" b="1" dirty="0">
              <a:latin typeface="HG丸ｺﾞｼｯｸM-PRO" pitchFamily="50" charset="-128"/>
              <a:ea typeface="HG丸ｺﾞｼｯｸM-PRO" pitchFamily="50" charset="-128"/>
            </a:endParaRPr>
          </a:p>
          <a:p>
            <a:pPr algn="ctr"/>
            <a:endParaRPr lang="en-US" altLang="ja-JP" sz="1000" b="1" dirty="0">
              <a:latin typeface="HG丸ｺﾞｼｯｸM-PRO" pitchFamily="50" charset="-128"/>
              <a:ea typeface="HG丸ｺﾞｼｯｸM-PRO" pitchFamily="50" charset="-128"/>
            </a:endParaRPr>
          </a:p>
        </p:txBody>
      </p:sp>
      <p:sp>
        <p:nvSpPr>
          <p:cNvPr id="29" name="角丸四角形 28"/>
          <p:cNvSpPr/>
          <p:nvPr/>
        </p:nvSpPr>
        <p:spPr>
          <a:xfrm>
            <a:off x="179512" y="1556792"/>
            <a:ext cx="2123728" cy="5229200"/>
          </a:xfrm>
          <a:prstGeom prst="roundRect">
            <a:avLst/>
          </a:prstGeom>
          <a:solidFill>
            <a:srgbClr val="FFFF00"/>
          </a:solidFill>
          <a:ln>
            <a:solidFill>
              <a:srgbClr val="FFFF00"/>
            </a:solidFill>
          </a:ln>
        </p:spPr>
        <p:style>
          <a:lnRef idx="2">
            <a:schemeClr val="accent6"/>
          </a:lnRef>
          <a:fillRef idx="1">
            <a:schemeClr val="lt1"/>
          </a:fillRef>
          <a:effectRef idx="0">
            <a:schemeClr val="accent6"/>
          </a:effectRef>
          <a:fontRef idx="minor">
            <a:schemeClr val="dk1"/>
          </a:fontRef>
        </p:style>
        <p:txBody>
          <a:bodyPr rtlCol="0" anchor="t"/>
          <a:lstStyle/>
          <a:p>
            <a:pPr fontAlgn="t"/>
            <a:r>
              <a:rPr lang="ja-JP" altLang="en-US" sz="1400" b="1" dirty="0">
                <a:latin typeface="HG丸ｺﾞｼｯｸM-PRO" pitchFamily="50" charset="-128"/>
                <a:ea typeface="HG丸ｺﾞｼｯｸM-PRO" pitchFamily="50" charset="-128"/>
              </a:rPr>
              <a:t>国がまとめたニーズ</a:t>
            </a:r>
            <a:endParaRPr kumimoji="1" lang="ja-JP" altLang="en-US" sz="1400" b="1" dirty="0">
              <a:latin typeface="HG丸ｺﾞｼｯｸM-PRO" pitchFamily="50" charset="-128"/>
              <a:ea typeface="HG丸ｺﾞｼｯｸM-PRO" pitchFamily="50" charset="-128"/>
            </a:endParaRPr>
          </a:p>
        </p:txBody>
      </p:sp>
      <p:sp>
        <p:nvSpPr>
          <p:cNvPr id="30" name="対角する 2 つの角を丸めた四角形 29"/>
          <p:cNvSpPr/>
          <p:nvPr/>
        </p:nvSpPr>
        <p:spPr>
          <a:xfrm>
            <a:off x="268739" y="2059216"/>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HG丸ｺﾞｼｯｸM-PRO" pitchFamily="50" charset="-128"/>
                <a:ea typeface="HG丸ｺﾞｼｯｸM-PRO" pitchFamily="50" charset="-128"/>
              </a:rPr>
              <a:t>地域での暮らしの</a:t>
            </a:r>
            <a:r>
              <a:rPr kumimoji="1" lang="ja-JP" altLang="en-US" sz="1200" b="1" u="sng" dirty="0">
                <a:solidFill>
                  <a:srgbClr val="FF0000"/>
                </a:solidFill>
                <a:latin typeface="HG丸ｺﾞｼｯｸM-PRO" pitchFamily="50" charset="-128"/>
                <a:ea typeface="HG丸ｺﾞｼｯｸM-PRO" pitchFamily="50" charset="-128"/>
              </a:rPr>
              <a:t>安心感</a:t>
            </a:r>
            <a:r>
              <a:rPr kumimoji="1" lang="ja-JP" altLang="en-US" sz="1200" dirty="0">
                <a:solidFill>
                  <a:schemeClr val="tx1"/>
                </a:solidFill>
                <a:latin typeface="HG丸ｺﾞｼｯｸM-PRO" pitchFamily="50" charset="-128"/>
                <a:ea typeface="HG丸ｺﾞｼｯｸM-PRO" pitchFamily="50" charset="-128"/>
              </a:rPr>
              <a:t>の担保</a:t>
            </a:r>
          </a:p>
        </p:txBody>
      </p:sp>
      <p:sp>
        <p:nvSpPr>
          <p:cNvPr id="31" name="対角する 2 つの角を丸めた四角形 30"/>
          <p:cNvSpPr/>
          <p:nvPr/>
        </p:nvSpPr>
        <p:spPr>
          <a:xfrm>
            <a:off x="270100" y="2701943"/>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u="sng" dirty="0">
                <a:solidFill>
                  <a:srgbClr val="FF0000"/>
                </a:solidFill>
                <a:latin typeface="HG丸ｺﾞｼｯｸM-PRO" pitchFamily="50" charset="-128"/>
                <a:ea typeface="HG丸ｺﾞｼｯｸM-PRO" pitchFamily="50" charset="-128"/>
              </a:rPr>
              <a:t>親元からの自立</a:t>
            </a:r>
            <a:r>
              <a:rPr lang="ja-JP" altLang="en-US" sz="1200" dirty="0">
                <a:solidFill>
                  <a:schemeClr val="tx1"/>
                </a:solidFill>
                <a:latin typeface="HG丸ｺﾞｼｯｸM-PRO" pitchFamily="50" charset="-128"/>
                <a:ea typeface="HG丸ｺﾞｼｯｸM-PRO" pitchFamily="50" charset="-128"/>
              </a:rPr>
              <a:t>を希望するものに対する支援</a:t>
            </a:r>
            <a:endParaRPr kumimoji="1" lang="ja-JP" altLang="en-US" sz="1200" dirty="0">
              <a:solidFill>
                <a:schemeClr val="tx1"/>
              </a:solidFill>
              <a:latin typeface="HG丸ｺﾞｼｯｸM-PRO" pitchFamily="50" charset="-128"/>
              <a:ea typeface="HG丸ｺﾞｼｯｸM-PRO" pitchFamily="50" charset="-128"/>
            </a:endParaRPr>
          </a:p>
        </p:txBody>
      </p:sp>
      <p:sp>
        <p:nvSpPr>
          <p:cNvPr id="32" name="対角する 2 つの角を丸めた四角形 31"/>
          <p:cNvSpPr/>
          <p:nvPr/>
        </p:nvSpPr>
        <p:spPr>
          <a:xfrm>
            <a:off x="281708" y="3369137"/>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施設・病院からの</a:t>
            </a:r>
            <a:r>
              <a:rPr lang="ja-JP" altLang="en-US" sz="1200" b="1" u="sng" dirty="0">
                <a:solidFill>
                  <a:srgbClr val="FF0000"/>
                </a:solidFill>
                <a:latin typeface="HG丸ｺﾞｼｯｸM-PRO" pitchFamily="50" charset="-128"/>
                <a:ea typeface="HG丸ｺﾞｼｯｸM-PRO" pitchFamily="50" charset="-128"/>
              </a:rPr>
              <a:t>地域移行推進</a:t>
            </a:r>
            <a:endParaRPr kumimoji="1" lang="ja-JP" altLang="en-US" sz="1200" b="1" dirty="0">
              <a:solidFill>
                <a:srgbClr val="FF0000"/>
              </a:solidFill>
              <a:latin typeface="HG丸ｺﾞｼｯｸM-PRO" pitchFamily="50" charset="-128"/>
              <a:ea typeface="HG丸ｺﾞｼｯｸM-PRO" pitchFamily="50" charset="-128"/>
            </a:endParaRPr>
          </a:p>
        </p:txBody>
      </p:sp>
      <p:sp>
        <p:nvSpPr>
          <p:cNvPr id="38" name="対角する 2 つの角を丸めた四角形 37"/>
          <p:cNvSpPr/>
          <p:nvPr/>
        </p:nvSpPr>
        <p:spPr>
          <a:xfrm>
            <a:off x="271461" y="3998096"/>
            <a:ext cx="1800200" cy="648072"/>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医療的ケア、行動障害支援など</a:t>
            </a:r>
            <a:r>
              <a:rPr lang="ja-JP" altLang="en-US" sz="1200" b="1" u="sng" dirty="0">
                <a:solidFill>
                  <a:srgbClr val="FF0000"/>
                </a:solidFill>
                <a:latin typeface="HG丸ｺﾞｼｯｸM-PRO" pitchFamily="50" charset="-128"/>
                <a:ea typeface="HG丸ｺﾞｼｯｸM-PRO" pitchFamily="50" charset="-128"/>
              </a:rPr>
              <a:t>専門的な対応</a:t>
            </a:r>
            <a:endParaRPr kumimoji="1" lang="ja-JP" altLang="en-US" sz="1200" b="1" u="sng" dirty="0">
              <a:solidFill>
                <a:srgbClr val="FF0000"/>
              </a:solidFill>
              <a:latin typeface="HG丸ｺﾞｼｯｸM-PRO" pitchFamily="50" charset="-128"/>
              <a:ea typeface="HG丸ｺﾞｼｯｸM-PRO" pitchFamily="50" charset="-128"/>
            </a:endParaRPr>
          </a:p>
        </p:txBody>
      </p:sp>
      <p:sp>
        <p:nvSpPr>
          <p:cNvPr id="43" name="対角する 2 つの角を丸めた四角形 42"/>
          <p:cNvSpPr/>
          <p:nvPr/>
        </p:nvSpPr>
        <p:spPr>
          <a:xfrm>
            <a:off x="272822" y="4718043"/>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医療との</a:t>
            </a:r>
            <a:r>
              <a:rPr lang="ja-JP" altLang="en-US" sz="1200" b="1" u="sng" dirty="0">
                <a:solidFill>
                  <a:srgbClr val="FF0000"/>
                </a:solidFill>
                <a:latin typeface="HG丸ｺﾞｼｯｸM-PRO" pitchFamily="50" charset="-128"/>
                <a:ea typeface="HG丸ｺﾞｼｯｸM-PRO" pitchFamily="50" charset="-128"/>
              </a:rPr>
              <a:t>連携</a:t>
            </a:r>
            <a:r>
              <a:rPr lang="ja-JP" altLang="en-US" sz="1200" dirty="0">
                <a:solidFill>
                  <a:schemeClr val="tx1"/>
                </a:solidFill>
                <a:latin typeface="HG丸ｺﾞｼｯｸM-PRO" pitchFamily="50" charset="-128"/>
                <a:ea typeface="HG丸ｺﾞｼｯｸM-PRO" pitchFamily="50" charset="-128"/>
              </a:rPr>
              <a:t>など、地域資源の活用</a:t>
            </a:r>
            <a:endParaRPr kumimoji="1" lang="ja-JP" altLang="en-US" sz="1200" u="sng" dirty="0">
              <a:solidFill>
                <a:schemeClr val="tx1"/>
              </a:solidFill>
              <a:latin typeface="HG丸ｺﾞｼｯｸM-PRO" pitchFamily="50" charset="-128"/>
              <a:ea typeface="HG丸ｺﾞｼｯｸM-PRO" pitchFamily="50" charset="-128"/>
            </a:endParaRPr>
          </a:p>
        </p:txBody>
      </p:sp>
      <p:sp>
        <p:nvSpPr>
          <p:cNvPr id="45" name="対角する 2 つの角を丸めた四角形 44"/>
          <p:cNvSpPr/>
          <p:nvPr/>
        </p:nvSpPr>
        <p:spPr>
          <a:xfrm>
            <a:off x="281708" y="5344932"/>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u="sng" dirty="0">
                <a:solidFill>
                  <a:srgbClr val="FF0000"/>
                </a:solidFill>
                <a:latin typeface="HG丸ｺﾞｼｯｸM-PRO" pitchFamily="50" charset="-128"/>
                <a:ea typeface="HG丸ｺﾞｼｯｸM-PRO" pitchFamily="50" charset="-128"/>
              </a:rPr>
              <a:t>夜間</a:t>
            </a:r>
            <a:r>
              <a:rPr lang="ja-JP" altLang="en-US" sz="1200" dirty="0">
                <a:solidFill>
                  <a:schemeClr val="tx1"/>
                </a:solidFill>
                <a:latin typeface="HG丸ｺﾞｼｯｸM-PRO" pitchFamily="50" charset="-128"/>
                <a:ea typeface="HG丸ｺﾞｼｯｸM-PRO" pitchFamily="50" charset="-128"/>
              </a:rPr>
              <a:t>も利用可能なサービス、</a:t>
            </a:r>
            <a:r>
              <a:rPr lang="ja-JP" altLang="en-US" sz="1200" b="1" u="sng" dirty="0">
                <a:solidFill>
                  <a:srgbClr val="FF0000"/>
                </a:solidFill>
                <a:latin typeface="HG丸ｺﾞｼｯｸM-PRO" pitchFamily="50" charset="-128"/>
                <a:ea typeface="HG丸ｺﾞｼｯｸM-PRO" pitchFamily="50" charset="-128"/>
              </a:rPr>
              <a:t>緊急対応体制</a:t>
            </a:r>
            <a:endParaRPr kumimoji="1" lang="ja-JP" altLang="en-US" sz="1200" b="1" u="sng" dirty="0">
              <a:solidFill>
                <a:srgbClr val="FF0000"/>
              </a:solidFill>
              <a:latin typeface="HG丸ｺﾞｼｯｸM-PRO" pitchFamily="50" charset="-128"/>
              <a:ea typeface="HG丸ｺﾞｼｯｸM-PRO" pitchFamily="50" charset="-128"/>
            </a:endParaRPr>
          </a:p>
        </p:txBody>
      </p:sp>
      <p:sp>
        <p:nvSpPr>
          <p:cNvPr id="46" name="対角する 2 つの角を丸めた四角形 45"/>
          <p:cNvSpPr/>
          <p:nvPr/>
        </p:nvSpPr>
        <p:spPr>
          <a:xfrm>
            <a:off x="291947" y="5997175"/>
            <a:ext cx="1800200" cy="576064"/>
          </a:xfrm>
          <a:prstGeom prst="round2Diag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err="1">
                <a:solidFill>
                  <a:schemeClr val="tx1"/>
                </a:solidFill>
                <a:latin typeface="HG丸ｺﾞｼｯｸM-PRO" pitchFamily="50" charset="-128"/>
                <a:ea typeface="HG丸ｺﾞｼｯｸM-PRO" pitchFamily="50" charset="-128"/>
              </a:rPr>
              <a:t>障がい</a:t>
            </a:r>
            <a:r>
              <a:rPr kumimoji="1" lang="ja-JP" altLang="en-US" sz="1200" dirty="0">
                <a:solidFill>
                  <a:schemeClr val="tx1"/>
                </a:solidFill>
                <a:latin typeface="HG丸ｺﾞｼｯｸM-PRO" pitchFamily="50" charset="-128"/>
                <a:ea typeface="HG丸ｺﾞｼｯｸM-PRO" pitchFamily="50" charset="-128"/>
              </a:rPr>
              <a:t>特性に応じた</a:t>
            </a:r>
            <a:r>
              <a:rPr kumimoji="1" lang="ja-JP" altLang="en-US" sz="1200" b="1" u="sng" dirty="0">
                <a:solidFill>
                  <a:srgbClr val="FF0000"/>
                </a:solidFill>
                <a:latin typeface="HG丸ｺﾞｼｯｸM-PRO" pitchFamily="50" charset="-128"/>
                <a:ea typeface="HG丸ｺﾞｼｯｸM-PRO" pitchFamily="50" charset="-128"/>
              </a:rPr>
              <a:t>施設整備</a:t>
            </a:r>
          </a:p>
        </p:txBody>
      </p:sp>
      <p:sp>
        <p:nvSpPr>
          <p:cNvPr id="48" name="右矢印 47"/>
          <p:cNvSpPr/>
          <p:nvPr/>
        </p:nvSpPr>
        <p:spPr>
          <a:xfrm>
            <a:off x="2378275" y="3345738"/>
            <a:ext cx="855248" cy="1493773"/>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角丸四角形 48"/>
          <p:cNvSpPr/>
          <p:nvPr/>
        </p:nvSpPr>
        <p:spPr>
          <a:xfrm>
            <a:off x="6011174" y="1983968"/>
            <a:ext cx="2592288" cy="648072"/>
          </a:xfrm>
          <a:prstGeom prst="roundRect">
            <a:avLst/>
          </a:prstGeom>
          <a:solidFill>
            <a:srgbClr val="FFFF00"/>
          </a:solidFill>
          <a:ln w="3175">
            <a:solidFill>
              <a:schemeClr val="tx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b="1" dirty="0">
                <a:latin typeface="HG丸ｺﾞｼｯｸM-PRO" pitchFamily="50" charset="-128"/>
                <a:ea typeface="HG丸ｺﾞｼｯｸM-PRO" pitchFamily="50" charset="-128"/>
              </a:rPr>
              <a:t>・相談支援事業所</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（地域移行・地域定着）</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・虐待防止センター</a:t>
            </a:r>
            <a:endParaRPr lang="en-US" altLang="ja-JP" sz="1100" b="1" dirty="0">
              <a:latin typeface="HG丸ｺﾞｼｯｸM-PRO" pitchFamily="50" charset="-128"/>
              <a:ea typeface="HG丸ｺﾞｼｯｸM-PRO" pitchFamily="50" charset="-128"/>
            </a:endParaRPr>
          </a:p>
        </p:txBody>
      </p:sp>
      <p:sp>
        <p:nvSpPr>
          <p:cNvPr id="50" name="角丸四角形 49"/>
          <p:cNvSpPr/>
          <p:nvPr/>
        </p:nvSpPr>
        <p:spPr>
          <a:xfrm>
            <a:off x="6014683" y="2721065"/>
            <a:ext cx="2592288" cy="936104"/>
          </a:xfrm>
          <a:prstGeom prst="roundRect">
            <a:avLst/>
          </a:prstGeom>
          <a:solidFill>
            <a:srgbClr val="FFFF00"/>
          </a:solidFill>
          <a:ln w="3175">
            <a:solidFill>
              <a:schemeClr val="tx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b="1" dirty="0">
                <a:latin typeface="HG丸ｺﾞｼｯｸM-PRO" pitchFamily="50" charset="-128"/>
                <a:ea typeface="HG丸ｺﾞｼｯｸM-PRO" pitchFamily="50" charset="-128"/>
              </a:rPr>
              <a:t>・ショートステイ</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（身体・知的・重度など特性に応じたもの）</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・入所施設</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a:t>
            </a:r>
            <a:r>
              <a:rPr lang="ja-JP" altLang="en-US" sz="1100" b="1" dirty="0" err="1">
                <a:latin typeface="HG丸ｺﾞｼｯｸM-PRO" pitchFamily="50" charset="-128"/>
                <a:ea typeface="HG丸ｺﾞｼｯｸM-PRO" pitchFamily="50" charset="-128"/>
              </a:rPr>
              <a:t>障がい</a:t>
            </a:r>
            <a:r>
              <a:rPr lang="ja-JP" altLang="en-US" sz="1100" b="1" dirty="0">
                <a:latin typeface="HG丸ｺﾞｼｯｸM-PRO" pitchFamily="50" charset="-128"/>
                <a:ea typeface="HG丸ｺﾞｼｯｸM-PRO" pitchFamily="50" charset="-128"/>
              </a:rPr>
              <a:t>者支援施設や高齢者施設）</a:t>
            </a:r>
            <a:endParaRPr lang="en-US" altLang="ja-JP" sz="1100" b="1" dirty="0">
              <a:latin typeface="HG丸ｺﾞｼｯｸM-PRO" pitchFamily="50" charset="-128"/>
              <a:ea typeface="HG丸ｺﾞｼｯｸM-PRO" pitchFamily="50" charset="-128"/>
            </a:endParaRPr>
          </a:p>
        </p:txBody>
      </p:sp>
      <p:sp>
        <p:nvSpPr>
          <p:cNvPr id="51" name="角丸四角形 50"/>
          <p:cNvSpPr/>
          <p:nvPr/>
        </p:nvSpPr>
        <p:spPr>
          <a:xfrm>
            <a:off x="6011174" y="5250729"/>
            <a:ext cx="2592288" cy="794734"/>
          </a:xfrm>
          <a:prstGeom prst="roundRect">
            <a:avLst/>
          </a:prstGeom>
          <a:solidFill>
            <a:srgbClr val="FFFF00"/>
          </a:solidFill>
          <a:ln w="3175">
            <a:solidFill>
              <a:schemeClr val="tx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・基幹相談支援センター</a:t>
            </a:r>
            <a:endParaRPr lang="en-US" altLang="ja-JP" sz="1100" b="1" dirty="0">
              <a:latin typeface="HG丸ｺﾞｼｯｸM-PRO" pitchFamily="50" charset="-128"/>
              <a:ea typeface="HG丸ｺﾞｼｯｸM-PRO" pitchFamily="50" charset="-128"/>
            </a:endParaRPr>
          </a:p>
          <a:p>
            <a:endParaRPr lang="en-US" altLang="ja-JP" sz="1100" b="1" dirty="0">
              <a:latin typeface="HG丸ｺﾞｼｯｸM-PRO" pitchFamily="50" charset="-128"/>
              <a:ea typeface="HG丸ｺﾞｼｯｸM-PRO" pitchFamily="50" charset="-128"/>
            </a:endParaRPr>
          </a:p>
        </p:txBody>
      </p:sp>
      <p:sp>
        <p:nvSpPr>
          <p:cNvPr id="52" name="角丸四角形 51"/>
          <p:cNvSpPr/>
          <p:nvPr/>
        </p:nvSpPr>
        <p:spPr>
          <a:xfrm>
            <a:off x="6011174" y="3808597"/>
            <a:ext cx="2592288" cy="1224136"/>
          </a:xfrm>
          <a:prstGeom prst="roundRect">
            <a:avLst/>
          </a:prstGeom>
          <a:solidFill>
            <a:srgbClr val="FFFF00"/>
          </a:solidFill>
          <a:ln w="3175">
            <a:solidFill>
              <a:schemeClr val="tx1"/>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b="1" dirty="0">
                <a:latin typeface="HG丸ｺﾞｼｯｸM-PRO" pitchFamily="50" charset="-128"/>
                <a:ea typeface="HG丸ｺﾞｼｯｸM-PRO" pitchFamily="50" charset="-128"/>
              </a:rPr>
              <a:t>・グループホーム</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（身体・知的・精神など特性に応じたもの）</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・各種サービス</a:t>
            </a:r>
            <a:endParaRPr lang="en-US" altLang="ja-JP" sz="1100" b="1" dirty="0">
              <a:latin typeface="HG丸ｺﾞｼｯｸM-PRO" pitchFamily="50" charset="-128"/>
              <a:ea typeface="HG丸ｺﾞｼｯｸM-PRO" pitchFamily="50" charset="-128"/>
            </a:endParaRPr>
          </a:p>
          <a:p>
            <a:r>
              <a:rPr lang="ja-JP" altLang="en-US" sz="1100" b="1" dirty="0">
                <a:latin typeface="HG丸ｺﾞｼｯｸM-PRO" pitchFamily="50" charset="-128"/>
                <a:ea typeface="HG丸ｺﾞｼｯｸM-PRO" pitchFamily="50" charset="-128"/>
              </a:rPr>
              <a:t>（就労 </a:t>
            </a:r>
            <a:r>
              <a:rPr lang="en-US" altLang="ja-JP" sz="1100" b="1" dirty="0">
                <a:latin typeface="HG丸ｺﾞｼｯｸM-PRO" pitchFamily="50" charset="-128"/>
                <a:ea typeface="HG丸ｺﾞｼｯｸM-PRO" pitchFamily="50" charset="-128"/>
              </a:rPr>
              <a:t>[ </a:t>
            </a:r>
            <a:r>
              <a:rPr lang="ja-JP" altLang="en-US" sz="1100" b="1" dirty="0">
                <a:latin typeface="HG丸ｺﾞｼｯｸM-PRO" pitchFamily="50" charset="-128"/>
                <a:ea typeface="HG丸ｺﾞｼｯｸM-PRO" pitchFamily="50" charset="-128"/>
              </a:rPr>
              <a:t>移行・</a:t>
            </a:r>
            <a:r>
              <a:rPr lang="en-US" altLang="ja-JP" sz="1100" b="1" dirty="0">
                <a:latin typeface="HG丸ｺﾞｼｯｸM-PRO" pitchFamily="50" charset="-128"/>
                <a:ea typeface="HG丸ｺﾞｼｯｸM-PRO" pitchFamily="50" charset="-128"/>
              </a:rPr>
              <a:t>A</a:t>
            </a:r>
            <a:r>
              <a:rPr lang="ja-JP" altLang="en-US" sz="1100" b="1" dirty="0">
                <a:latin typeface="HG丸ｺﾞｼｯｸM-PRO" pitchFamily="50" charset="-128"/>
                <a:ea typeface="HG丸ｺﾞｼｯｸM-PRO" pitchFamily="50" charset="-128"/>
              </a:rPr>
              <a:t>・</a:t>
            </a:r>
            <a:r>
              <a:rPr lang="en-US" altLang="ja-JP" sz="1100" b="1" dirty="0">
                <a:latin typeface="HG丸ｺﾞｼｯｸM-PRO" pitchFamily="50" charset="-128"/>
                <a:ea typeface="HG丸ｺﾞｼｯｸM-PRO" pitchFamily="50" charset="-128"/>
              </a:rPr>
              <a:t>B ] </a:t>
            </a:r>
            <a:r>
              <a:rPr lang="ja-JP" altLang="en-US" sz="1100" b="1" dirty="0" err="1">
                <a:latin typeface="HG丸ｺﾞｼｯｸM-PRO" pitchFamily="50" charset="-128"/>
                <a:ea typeface="HG丸ｺﾞｼｯｸM-PRO" pitchFamily="50" charset="-128"/>
              </a:rPr>
              <a:t>、</a:t>
            </a:r>
            <a:r>
              <a:rPr lang="ja-JP" altLang="en-US" sz="1100" b="1" dirty="0">
                <a:latin typeface="HG丸ｺﾞｼｯｸM-PRO" pitchFamily="50" charset="-128"/>
                <a:ea typeface="HG丸ｺﾞｼｯｸM-PRO" pitchFamily="50" charset="-128"/>
              </a:rPr>
              <a:t>生活介護、地活、ヘルパー、移動支援など）</a:t>
            </a:r>
            <a:endParaRPr lang="en-US" altLang="ja-JP" sz="1100" b="1" dirty="0">
              <a:latin typeface="HG丸ｺﾞｼｯｸM-PRO" pitchFamily="50" charset="-128"/>
              <a:ea typeface="HG丸ｺﾞｼｯｸM-PRO" pitchFamily="50" charset="-128"/>
            </a:endParaRPr>
          </a:p>
        </p:txBody>
      </p:sp>
      <p:cxnSp>
        <p:nvCxnSpPr>
          <p:cNvPr id="60" name="直線コネクタ 59"/>
          <p:cNvCxnSpPr>
            <a:stCxn id="37" idx="3"/>
            <a:endCxn id="49" idx="1"/>
          </p:cNvCxnSpPr>
          <p:nvPr/>
        </p:nvCxnSpPr>
        <p:spPr>
          <a:xfrm flipV="1">
            <a:off x="5732751" y="2308004"/>
            <a:ext cx="278423" cy="28932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p:cNvCxnSpPr>
            <a:cxnSpLocks/>
            <a:stCxn id="34" idx="3"/>
            <a:endCxn id="50" idx="1"/>
          </p:cNvCxnSpPr>
          <p:nvPr/>
        </p:nvCxnSpPr>
        <p:spPr>
          <a:xfrm flipV="1">
            <a:off x="5732751" y="3189117"/>
            <a:ext cx="281932" cy="313243"/>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直線コネクタ 64"/>
          <p:cNvCxnSpPr>
            <a:cxnSpLocks/>
            <a:stCxn id="36" idx="3"/>
            <a:endCxn id="51" idx="1"/>
          </p:cNvCxnSpPr>
          <p:nvPr/>
        </p:nvCxnSpPr>
        <p:spPr>
          <a:xfrm>
            <a:off x="5732751" y="5231416"/>
            <a:ext cx="278423" cy="41668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線コネクタ 67"/>
          <p:cNvCxnSpPr>
            <a:stCxn id="33" idx="3"/>
            <a:endCxn id="52" idx="1"/>
          </p:cNvCxnSpPr>
          <p:nvPr/>
        </p:nvCxnSpPr>
        <p:spPr>
          <a:xfrm flipV="1">
            <a:off x="5732751" y="4420665"/>
            <a:ext cx="278423" cy="89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直線コネクタ 69"/>
          <p:cNvCxnSpPr>
            <a:cxnSpLocks/>
            <a:stCxn id="35" idx="3"/>
            <a:endCxn id="51" idx="1"/>
          </p:cNvCxnSpPr>
          <p:nvPr/>
        </p:nvCxnSpPr>
        <p:spPr>
          <a:xfrm flipV="1">
            <a:off x="5732751" y="5648096"/>
            <a:ext cx="278423" cy="397368"/>
          </a:xfrm>
          <a:prstGeom prst="line">
            <a:avLst/>
          </a:prstGeom>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F8E4462F-5961-483C-A2C4-34A68BA08694}"/>
              </a:ext>
            </a:extLst>
          </p:cNvPr>
          <p:cNvSpPr txBox="1"/>
          <p:nvPr/>
        </p:nvSpPr>
        <p:spPr>
          <a:xfrm>
            <a:off x="152641" y="156050"/>
            <a:ext cx="9143996" cy="1169551"/>
          </a:xfrm>
          <a:prstGeom prst="rect">
            <a:avLst/>
          </a:prstGeom>
          <a:noFill/>
        </p:spPr>
        <p:txBody>
          <a:bodyPr wrap="square" rtlCol="0">
            <a:spAutoFit/>
          </a:bodyPr>
          <a:lstStyle/>
          <a:p>
            <a:r>
              <a:rPr kumimoji="1" lang="en-US" altLang="ja-JP" sz="2800" b="1" dirty="0"/>
              <a:t>《</a:t>
            </a:r>
            <a:r>
              <a:rPr kumimoji="1" lang="ja-JP" altLang="en-US" sz="2800" b="1" dirty="0"/>
              <a:t>　参考３　</a:t>
            </a:r>
            <a:r>
              <a:rPr kumimoji="1" lang="en-US" altLang="ja-JP" sz="2800" b="1" dirty="0"/>
              <a:t>》</a:t>
            </a:r>
          </a:p>
          <a:p>
            <a:endParaRPr kumimoji="1" lang="en-US" altLang="ja-JP" b="1" dirty="0"/>
          </a:p>
          <a:p>
            <a:r>
              <a:rPr kumimoji="1" lang="ja-JP" altLang="en-US" sz="2400" b="1" dirty="0"/>
              <a:t>◆地域生活拠点等が担う５つの機能</a:t>
            </a:r>
          </a:p>
        </p:txBody>
      </p:sp>
      <p:sp>
        <p:nvSpPr>
          <p:cNvPr id="9" name="フローチャート: 結合子 8">
            <a:extLst>
              <a:ext uri="{FF2B5EF4-FFF2-40B4-BE49-F238E27FC236}">
                <a16:creationId xmlns:a16="http://schemas.microsoft.com/office/drawing/2014/main" id="{A27C32BA-A8E6-4809-AC99-BF30330BD5B9}"/>
              </a:ext>
            </a:extLst>
          </p:cNvPr>
          <p:cNvSpPr/>
          <p:nvPr/>
        </p:nvSpPr>
        <p:spPr>
          <a:xfrm>
            <a:off x="3349101" y="2360180"/>
            <a:ext cx="443890" cy="459414"/>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n>
                  <a:solidFill>
                    <a:srgbClr val="FF0000"/>
                  </a:solidFill>
                </a:ln>
                <a:solidFill>
                  <a:schemeClr val="bg1"/>
                </a:solidFill>
              </a:rPr>
              <a:t>１</a:t>
            </a:r>
          </a:p>
        </p:txBody>
      </p:sp>
      <p:sp>
        <p:nvSpPr>
          <p:cNvPr id="69" name="フローチャート: 結合子 68">
            <a:extLst>
              <a:ext uri="{FF2B5EF4-FFF2-40B4-BE49-F238E27FC236}">
                <a16:creationId xmlns:a16="http://schemas.microsoft.com/office/drawing/2014/main" id="{2CC22C0B-35C8-406A-8803-C4D79B7F7308}"/>
              </a:ext>
            </a:extLst>
          </p:cNvPr>
          <p:cNvSpPr/>
          <p:nvPr/>
        </p:nvSpPr>
        <p:spPr>
          <a:xfrm>
            <a:off x="3347990" y="3272653"/>
            <a:ext cx="443890" cy="459414"/>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n>
                  <a:solidFill>
                    <a:srgbClr val="FF0000"/>
                  </a:solidFill>
                </a:ln>
                <a:solidFill>
                  <a:schemeClr val="bg1"/>
                </a:solidFill>
              </a:rPr>
              <a:t>２</a:t>
            </a:r>
            <a:endParaRPr kumimoji="1" lang="ja-JP" altLang="en-US" b="1" dirty="0">
              <a:ln>
                <a:solidFill>
                  <a:srgbClr val="FF0000"/>
                </a:solidFill>
              </a:ln>
              <a:solidFill>
                <a:schemeClr val="bg1"/>
              </a:solidFill>
            </a:endParaRPr>
          </a:p>
        </p:txBody>
      </p:sp>
      <p:sp>
        <p:nvSpPr>
          <p:cNvPr id="71" name="フローチャート: 結合子 70">
            <a:extLst>
              <a:ext uri="{FF2B5EF4-FFF2-40B4-BE49-F238E27FC236}">
                <a16:creationId xmlns:a16="http://schemas.microsoft.com/office/drawing/2014/main" id="{4BFFB4B8-D0B9-4AD0-BF88-7332634B2FBD}"/>
              </a:ext>
            </a:extLst>
          </p:cNvPr>
          <p:cNvSpPr/>
          <p:nvPr/>
        </p:nvSpPr>
        <p:spPr>
          <a:xfrm>
            <a:off x="3347990" y="4178772"/>
            <a:ext cx="443890" cy="459414"/>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n>
                  <a:solidFill>
                    <a:srgbClr val="FF0000"/>
                  </a:solidFill>
                </a:ln>
                <a:solidFill>
                  <a:schemeClr val="bg1"/>
                </a:solidFill>
              </a:rPr>
              <a:t>３</a:t>
            </a:r>
            <a:endParaRPr kumimoji="1" lang="ja-JP" altLang="en-US" b="1" dirty="0">
              <a:ln>
                <a:solidFill>
                  <a:srgbClr val="FF0000"/>
                </a:solidFill>
              </a:ln>
              <a:solidFill>
                <a:schemeClr val="bg1"/>
              </a:solidFill>
            </a:endParaRPr>
          </a:p>
        </p:txBody>
      </p:sp>
      <p:sp>
        <p:nvSpPr>
          <p:cNvPr id="72" name="フローチャート: 結合子 71">
            <a:extLst>
              <a:ext uri="{FF2B5EF4-FFF2-40B4-BE49-F238E27FC236}">
                <a16:creationId xmlns:a16="http://schemas.microsoft.com/office/drawing/2014/main" id="{7B765311-8A27-4D73-B77D-501AE26B29DB}"/>
              </a:ext>
            </a:extLst>
          </p:cNvPr>
          <p:cNvSpPr/>
          <p:nvPr/>
        </p:nvSpPr>
        <p:spPr>
          <a:xfrm>
            <a:off x="3347990" y="4974762"/>
            <a:ext cx="443890" cy="459414"/>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n>
                  <a:solidFill>
                    <a:srgbClr val="FF0000"/>
                  </a:solidFill>
                </a:ln>
                <a:solidFill>
                  <a:schemeClr val="bg1"/>
                </a:solidFill>
              </a:rPr>
              <a:t>４</a:t>
            </a:r>
            <a:endParaRPr kumimoji="1" lang="ja-JP" altLang="en-US" b="1" dirty="0">
              <a:ln>
                <a:solidFill>
                  <a:srgbClr val="FF0000"/>
                </a:solidFill>
              </a:ln>
              <a:solidFill>
                <a:schemeClr val="bg1"/>
              </a:solidFill>
            </a:endParaRPr>
          </a:p>
        </p:txBody>
      </p:sp>
      <p:sp>
        <p:nvSpPr>
          <p:cNvPr id="73" name="フローチャート: 結合子 72">
            <a:extLst>
              <a:ext uri="{FF2B5EF4-FFF2-40B4-BE49-F238E27FC236}">
                <a16:creationId xmlns:a16="http://schemas.microsoft.com/office/drawing/2014/main" id="{811EE318-BEEF-499E-929A-36365E0D6003}"/>
              </a:ext>
            </a:extLst>
          </p:cNvPr>
          <p:cNvSpPr/>
          <p:nvPr/>
        </p:nvSpPr>
        <p:spPr>
          <a:xfrm>
            <a:off x="3347990" y="5791581"/>
            <a:ext cx="443890" cy="459414"/>
          </a:xfrm>
          <a:prstGeom prst="flowChartConnector">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n>
                  <a:solidFill>
                    <a:srgbClr val="FF0000"/>
                  </a:solidFill>
                </a:ln>
                <a:solidFill>
                  <a:schemeClr val="bg1"/>
                </a:solidFill>
              </a:rPr>
              <a:t>５</a:t>
            </a:r>
            <a:endParaRPr kumimoji="1" lang="ja-JP" altLang="en-US" b="1" dirty="0">
              <a:ln>
                <a:solidFill>
                  <a:srgbClr val="FF0000"/>
                </a:solidFill>
              </a:ln>
              <a:solidFill>
                <a:schemeClr val="bg1"/>
              </a:solidFill>
            </a:endParaRPr>
          </a:p>
        </p:txBody>
      </p:sp>
      <p:sp>
        <p:nvSpPr>
          <p:cNvPr id="77" name="スライド番号プレースホルダ 3">
            <a:extLst>
              <a:ext uri="{FF2B5EF4-FFF2-40B4-BE49-F238E27FC236}">
                <a16:creationId xmlns:a16="http://schemas.microsoft.com/office/drawing/2014/main" id="{CF446BC3-6C62-4498-A2B6-1FF967AA8A2A}"/>
              </a:ext>
            </a:extLst>
          </p:cNvPr>
          <p:cNvSpPr txBox="1">
            <a:spLocks/>
          </p:cNvSpPr>
          <p:nvPr/>
        </p:nvSpPr>
        <p:spPr>
          <a:xfrm>
            <a:off x="7010400" y="54537"/>
            <a:ext cx="2133600" cy="365125"/>
          </a:xfrm>
          <a:prstGeom prst="rect">
            <a:avLst/>
          </a:prstGeom>
        </p:spPr>
        <p:txBody>
          <a:bodyPr vert="horz" lIns="91440" tIns="45720" rIns="91440" bIns="45720" rtlCol="0" anchor="ctr">
            <a:normAutofit/>
          </a:bodyPr>
          <a:lstStyle/>
          <a:p>
            <a:pPr marL="0" marR="0" lvl="0" indent="0" algn="r" defTabSz="914288"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tint val="75000"/>
                  </a:schemeClr>
                </a:solidFill>
              </a:rPr>
              <a:t>３</a:t>
            </a:r>
            <a:endParaRPr kumimoji="1" lang="ja-JP" alt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スライド番号プレースホルダ 3">
            <a:extLst>
              <a:ext uri="{FF2B5EF4-FFF2-40B4-BE49-F238E27FC236}">
                <a16:creationId xmlns:a16="http://schemas.microsoft.com/office/drawing/2014/main" id="{289C6C46-91D5-4803-8D72-59E74A281F03}"/>
              </a:ext>
            </a:extLst>
          </p:cNvPr>
          <p:cNvSpPr txBox="1">
            <a:spLocks/>
          </p:cNvSpPr>
          <p:nvPr/>
        </p:nvSpPr>
        <p:spPr>
          <a:xfrm>
            <a:off x="6998096" y="41969"/>
            <a:ext cx="2133600" cy="365125"/>
          </a:xfrm>
          <a:prstGeom prst="rect">
            <a:avLst/>
          </a:prstGeom>
        </p:spPr>
        <p:txBody>
          <a:bodyPr vert="horz" lIns="91440" tIns="45720" rIns="91440" bIns="45720" rtlCol="0" anchor="ctr">
            <a:normAutofit/>
          </a:bodyPr>
          <a:lstStyle/>
          <a:p>
            <a:pPr marL="0" marR="0" lvl="0" indent="0" algn="r" defTabSz="914288"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tint val="75000"/>
                  </a:schemeClr>
                </a:solidFill>
              </a:rPr>
              <a:t>４</a:t>
            </a:r>
            <a:endParaRPr kumimoji="1" lang="ja-JP" alt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テキスト ボックス 4"/>
          <p:cNvSpPr txBox="1"/>
          <p:nvPr/>
        </p:nvSpPr>
        <p:spPr>
          <a:xfrm>
            <a:off x="-12304" y="24296"/>
            <a:ext cx="9144000" cy="523220"/>
          </a:xfrm>
          <a:prstGeom prst="rect">
            <a:avLst/>
          </a:prstGeom>
          <a:noFill/>
        </p:spPr>
        <p:txBody>
          <a:bodyPr wrap="square" rtlCol="0">
            <a:spAutoFit/>
          </a:bodyPr>
          <a:lstStyle/>
          <a:p>
            <a:r>
              <a:rPr lang="en-US" altLang="ja-JP" sz="2800" b="1" dirty="0"/>
              <a:t>《</a:t>
            </a:r>
            <a:r>
              <a:rPr lang="ja-JP" altLang="en-US" sz="2800" b="1" dirty="0"/>
              <a:t>　参考４　</a:t>
            </a:r>
            <a:r>
              <a:rPr lang="en-US" altLang="ja-JP" sz="2800" b="1" dirty="0"/>
              <a:t>》</a:t>
            </a:r>
            <a:r>
              <a:rPr lang="ja-JP" altLang="en-US" sz="2800" b="1" dirty="0"/>
              <a:t>　</a:t>
            </a:r>
            <a:r>
              <a:rPr lang="ja-JP" altLang="en-US" sz="2400" b="1" dirty="0"/>
              <a:t>◆燕市の社会資源</a:t>
            </a:r>
            <a:r>
              <a:rPr lang="ja-JP" altLang="en-US" sz="1400" b="1" dirty="0"/>
              <a:t>　</a:t>
            </a:r>
            <a:r>
              <a:rPr lang="ja-JP" altLang="en-US" sz="1400" dirty="0"/>
              <a:t>（色付き部分が社会資源あり）　</a:t>
            </a:r>
            <a:r>
              <a:rPr lang="en-US" altLang="ja-JP" sz="900" dirty="0"/>
              <a:t>※</a:t>
            </a:r>
            <a:r>
              <a:rPr lang="ja-JP" altLang="en-US" sz="900" dirty="0"/>
              <a:t>主に</a:t>
            </a:r>
            <a:r>
              <a:rPr lang="ja-JP" altLang="en-US" sz="900" dirty="0" err="1"/>
              <a:t>障がい</a:t>
            </a:r>
            <a:r>
              <a:rPr lang="ja-JP" altLang="en-US" sz="900" dirty="0"/>
              <a:t>者対応　</a:t>
            </a:r>
            <a:r>
              <a:rPr lang="en-US" altLang="ja-JP" sz="900" dirty="0"/>
              <a:t>【</a:t>
            </a:r>
            <a:r>
              <a:rPr lang="ja-JP" altLang="en-US" sz="900" dirty="0"/>
              <a:t>Ｈ３１．３現在</a:t>
            </a:r>
            <a:r>
              <a:rPr lang="en-US" altLang="ja-JP" sz="900" dirty="0"/>
              <a:t>】</a:t>
            </a:r>
            <a:r>
              <a:rPr lang="ja-JP" altLang="en-US" sz="900" dirty="0"/>
              <a:t>　</a:t>
            </a:r>
            <a:endParaRPr kumimoji="1" lang="ja-JP" altLang="en-US" sz="900" dirty="0"/>
          </a:p>
        </p:txBody>
      </p:sp>
      <p:graphicFrame>
        <p:nvGraphicFramePr>
          <p:cNvPr id="8" name="表 7"/>
          <p:cNvGraphicFramePr>
            <a:graphicFrameLocks noGrp="1"/>
          </p:cNvGraphicFramePr>
          <p:nvPr>
            <p:extLst>
              <p:ext uri="{D42A27DB-BD31-4B8C-83A1-F6EECF244321}">
                <p14:modId xmlns:p14="http://schemas.microsoft.com/office/powerpoint/2010/main" val="943025775"/>
              </p:ext>
            </p:extLst>
          </p:nvPr>
        </p:nvGraphicFramePr>
        <p:xfrm>
          <a:off x="3" y="687938"/>
          <a:ext cx="9131693" cy="5889275"/>
        </p:xfrm>
        <a:graphic>
          <a:graphicData uri="http://schemas.openxmlformats.org/drawingml/2006/table">
            <a:tbl>
              <a:tblPr firstRow="1" bandRow="1">
                <a:tableStyleId>{00A15C55-8517-42AA-B614-E9B94910E393}</a:tableStyleId>
              </a:tblPr>
              <a:tblGrid>
                <a:gridCol w="459487">
                  <a:extLst>
                    <a:ext uri="{9D8B030D-6E8A-4147-A177-3AD203B41FA5}">
                      <a16:colId xmlns:a16="http://schemas.microsoft.com/office/drawing/2014/main" val="20000"/>
                    </a:ext>
                  </a:extLst>
                </a:gridCol>
                <a:gridCol w="805076">
                  <a:extLst>
                    <a:ext uri="{9D8B030D-6E8A-4147-A177-3AD203B41FA5}">
                      <a16:colId xmlns:a16="http://schemas.microsoft.com/office/drawing/2014/main" val="20001"/>
                    </a:ext>
                  </a:extLst>
                </a:gridCol>
                <a:gridCol w="829278">
                  <a:extLst>
                    <a:ext uri="{9D8B030D-6E8A-4147-A177-3AD203B41FA5}">
                      <a16:colId xmlns:a16="http://schemas.microsoft.com/office/drawing/2014/main" val="20002"/>
                    </a:ext>
                  </a:extLst>
                </a:gridCol>
                <a:gridCol w="371061">
                  <a:extLst>
                    <a:ext uri="{9D8B030D-6E8A-4147-A177-3AD203B41FA5}">
                      <a16:colId xmlns:a16="http://schemas.microsoft.com/office/drawing/2014/main" val="20003"/>
                    </a:ext>
                  </a:extLst>
                </a:gridCol>
                <a:gridCol w="118432">
                  <a:extLst>
                    <a:ext uri="{9D8B030D-6E8A-4147-A177-3AD203B41FA5}">
                      <a16:colId xmlns:a16="http://schemas.microsoft.com/office/drawing/2014/main" val="2178131910"/>
                    </a:ext>
                  </a:extLst>
                </a:gridCol>
                <a:gridCol w="208280">
                  <a:extLst>
                    <a:ext uri="{9D8B030D-6E8A-4147-A177-3AD203B41FA5}">
                      <a16:colId xmlns:a16="http://schemas.microsoft.com/office/drawing/2014/main" val="20004"/>
                    </a:ext>
                  </a:extLst>
                </a:gridCol>
                <a:gridCol w="402158">
                  <a:extLst>
                    <a:ext uri="{9D8B030D-6E8A-4147-A177-3AD203B41FA5}">
                      <a16:colId xmlns:a16="http://schemas.microsoft.com/office/drawing/2014/main" val="20005"/>
                    </a:ext>
                  </a:extLst>
                </a:gridCol>
                <a:gridCol w="251791">
                  <a:extLst>
                    <a:ext uri="{9D8B030D-6E8A-4147-A177-3AD203B41FA5}">
                      <a16:colId xmlns:a16="http://schemas.microsoft.com/office/drawing/2014/main" val="20006"/>
                    </a:ext>
                  </a:extLst>
                </a:gridCol>
                <a:gridCol w="622852">
                  <a:extLst>
                    <a:ext uri="{9D8B030D-6E8A-4147-A177-3AD203B41FA5}">
                      <a16:colId xmlns:a16="http://schemas.microsoft.com/office/drawing/2014/main" val="20007"/>
                    </a:ext>
                  </a:extLst>
                </a:gridCol>
                <a:gridCol w="318053">
                  <a:extLst>
                    <a:ext uri="{9D8B030D-6E8A-4147-A177-3AD203B41FA5}">
                      <a16:colId xmlns:a16="http://schemas.microsoft.com/office/drawing/2014/main" val="20008"/>
                    </a:ext>
                  </a:extLst>
                </a:gridCol>
                <a:gridCol w="331304">
                  <a:extLst>
                    <a:ext uri="{9D8B030D-6E8A-4147-A177-3AD203B41FA5}">
                      <a16:colId xmlns:a16="http://schemas.microsoft.com/office/drawing/2014/main" val="20009"/>
                    </a:ext>
                  </a:extLst>
                </a:gridCol>
                <a:gridCol w="304800">
                  <a:extLst>
                    <a:ext uri="{9D8B030D-6E8A-4147-A177-3AD203B41FA5}">
                      <a16:colId xmlns:a16="http://schemas.microsoft.com/office/drawing/2014/main" val="20010"/>
                    </a:ext>
                  </a:extLst>
                </a:gridCol>
                <a:gridCol w="424069">
                  <a:extLst>
                    <a:ext uri="{9D8B030D-6E8A-4147-A177-3AD203B41FA5}">
                      <a16:colId xmlns:a16="http://schemas.microsoft.com/office/drawing/2014/main" val="853054545"/>
                    </a:ext>
                  </a:extLst>
                </a:gridCol>
                <a:gridCol w="437322">
                  <a:extLst>
                    <a:ext uri="{9D8B030D-6E8A-4147-A177-3AD203B41FA5}">
                      <a16:colId xmlns:a16="http://schemas.microsoft.com/office/drawing/2014/main" val="20012"/>
                    </a:ext>
                  </a:extLst>
                </a:gridCol>
                <a:gridCol w="304800">
                  <a:extLst>
                    <a:ext uri="{9D8B030D-6E8A-4147-A177-3AD203B41FA5}">
                      <a16:colId xmlns:a16="http://schemas.microsoft.com/office/drawing/2014/main" val="2537229640"/>
                    </a:ext>
                  </a:extLst>
                </a:gridCol>
                <a:gridCol w="357809">
                  <a:extLst>
                    <a:ext uri="{9D8B030D-6E8A-4147-A177-3AD203B41FA5}">
                      <a16:colId xmlns:a16="http://schemas.microsoft.com/office/drawing/2014/main" val="20014"/>
                    </a:ext>
                  </a:extLst>
                </a:gridCol>
                <a:gridCol w="344556">
                  <a:extLst>
                    <a:ext uri="{9D8B030D-6E8A-4147-A177-3AD203B41FA5}">
                      <a16:colId xmlns:a16="http://schemas.microsoft.com/office/drawing/2014/main" val="20015"/>
                    </a:ext>
                  </a:extLst>
                </a:gridCol>
                <a:gridCol w="424070">
                  <a:extLst>
                    <a:ext uri="{9D8B030D-6E8A-4147-A177-3AD203B41FA5}">
                      <a16:colId xmlns:a16="http://schemas.microsoft.com/office/drawing/2014/main" val="20016"/>
                    </a:ext>
                  </a:extLst>
                </a:gridCol>
                <a:gridCol w="344557">
                  <a:extLst>
                    <a:ext uri="{9D8B030D-6E8A-4147-A177-3AD203B41FA5}">
                      <a16:colId xmlns:a16="http://schemas.microsoft.com/office/drawing/2014/main" val="20017"/>
                    </a:ext>
                  </a:extLst>
                </a:gridCol>
                <a:gridCol w="781878">
                  <a:extLst>
                    <a:ext uri="{9D8B030D-6E8A-4147-A177-3AD203B41FA5}">
                      <a16:colId xmlns:a16="http://schemas.microsoft.com/office/drawing/2014/main" val="20018"/>
                    </a:ext>
                  </a:extLst>
                </a:gridCol>
                <a:gridCol w="690060">
                  <a:extLst>
                    <a:ext uri="{9D8B030D-6E8A-4147-A177-3AD203B41FA5}">
                      <a16:colId xmlns:a16="http://schemas.microsoft.com/office/drawing/2014/main" val="3896997845"/>
                    </a:ext>
                  </a:extLst>
                </a:gridCol>
              </a:tblGrid>
              <a:tr h="961500">
                <a:tc>
                  <a:txBody>
                    <a:bodyPr/>
                    <a:lstStyle/>
                    <a:p>
                      <a:pPr algn="ctr"/>
                      <a:r>
                        <a:rPr kumimoji="1" lang="ja-JP" altLang="en-US" sz="1400" dirty="0"/>
                        <a:t>機能</a:t>
                      </a:r>
                    </a:p>
                  </a:txBody>
                  <a:tcPr anchor="ctr"/>
                </a:tc>
                <a:tc gridSpan="2">
                  <a:txBody>
                    <a:bodyPr/>
                    <a:lstStyle/>
                    <a:p>
                      <a:pPr algn="ctr"/>
                      <a:r>
                        <a:rPr kumimoji="1" lang="ja-JP" altLang="en-US" sz="1400" dirty="0"/>
                        <a:t>社会資源／法人等</a:t>
                      </a:r>
                    </a:p>
                  </a:txBody>
                  <a:tcPr anchor="ctr"/>
                </a:tc>
                <a:tc hMerge="1">
                  <a:txBody>
                    <a:bodyPr/>
                    <a:lstStyle/>
                    <a:p>
                      <a:endParaRPr kumimoji="1" lang="ja-JP" altLang="en-US"/>
                    </a:p>
                  </a:txBody>
                  <a:tcPr/>
                </a:tc>
                <a:tc gridSpan="3">
                  <a:txBody>
                    <a:bodyPr/>
                    <a:lstStyle/>
                    <a:p>
                      <a:pPr algn="ctr"/>
                      <a:r>
                        <a:rPr kumimoji="1" lang="ja-JP" altLang="en-US" sz="1400" dirty="0"/>
                        <a:t>つばめ福祉会</a:t>
                      </a:r>
                    </a:p>
                  </a:txBody>
                  <a:tcPr anchor="ct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kumimoji="1" lang="ja-JP" altLang="en-US" sz="1400" dirty="0"/>
                        <a:t>吉田福祉会</a:t>
                      </a:r>
                    </a:p>
                  </a:txBody>
                  <a:tcPr anchor="ctr"/>
                </a:tc>
                <a:tc hMerge="1">
                  <a:txBody>
                    <a:bodyPr/>
                    <a:lstStyle/>
                    <a:p>
                      <a:endParaRPr kumimoji="1" lang="ja-JP" altLang="en-US"/>
                    </a:p>
                  </a:txBody>
                  <a:tcPr/>
                </a:tc>
                <a:tc>
                  <a:txBody>
                    <a:bodyPr/>
                    <a:lstStyle/>
                    <a:p>
                      <a:pPr algn="ctr"/>
                      <a:r>
                        <a:rPr kumimoji="1" lang="ja-JP" altLang="en-US" sz="1400" dirty="0"/>
                        <a:t>桜井の里福祉会</a:t>
                      </a:r>
                    </a:p>
                  </a:txBody>
                  <a:tcPr anchor="ctr"/>
                </a:tc>
                <a:tc gridSpan="2">
                  <a:txBody>
                    <a:bodyPr/>
                    <a:lstStyle/>
                    <a:p>
                      <a:pPr algn="ctr"/>
                      <a:r>
                        <a:rPr kumimoji="1" lang="ja-JP" altLang="en-US" sz="1400" dirty="0"/>
                        <a:t>社協</a:t>
                      </a:r>
                    </a:p>
                  </a:txBody>
                  <a:tcPr anchor="ctr"/>
                </a:tc>
                <a:tc hMerge="1">
                  <a:txBody>
                    <a:bodyPr/>
                    <a:lstStyle/>
                    <a:p>
                      <a:endParaRPr kumimoji="1" lang="ja-JP" altLang="en-US"/>
                    </a:p>
                  </a:txBody>
                  <a:tcPr/>
                </a:tc>
                <a:tc gridSpan="2">
                  <a:txBody>
                    <a:bodyPr/>
                    <a:lstStyle/>
                    <a:p>
                      <a:pPr algn="ctr"/>
                      <a:r>
                        <a:rPr kumimoji="1" lang="ja-JP" altLang="en-US" sz="1400" dirty="0"/>
                        <a:t>燕・西蒲原福祉会</a:t>
                      </a:r>
                    </a:p>
                  </a:txBody>
                  <a:tcPr anchor="ctr"/>
                </a:tc>
                <a:tc hMerge="1">
                  <a:txBody>
                    <a:bodyPr/>
                    <a:lstStyle/>
                    <a:p>
                      <a:endParaRPr kumimoji="1" lang="ja-JP" altLang="en-US"/>
                    </a:p>
                  </a:txBody>
                  <a:tcPr/>
                </a:tc>
                <a:tc gridSpan="2">
                  <a:txBody>
                    <a:bodyPr/>
                    <a:lstStyle/>
                    <a:p>
                      <a:pPr algn="ctr"/>
                      <a:r>
                        <a:rPr kumimoji="1" lang="ja-JP" altLang="en-US" sz="1400" dirty="0"/>
                        <a:t>アビリティ燕</a:t>
                      </a:r>
                    </a:p>
                  </a:txBody>
                  <a:tcPr anchor="ctr"/>
                </a:tc>
                <a:tc hMerge="1">
                  <a:txBody>
                    <a:bodyPr/>
                    <a:lstStyle/>
                    <a:p>
                      <a:endParaRPr kumimoji="1" lang="ja-JP" altLang="en-US"/>
                    </a:p>
                  </a:txBody>
                  <a:tcPr/>
                </a:tc>
                <a:tc gridSpan="2">
                  <a:txBody>
                    <a:bodyPr/>
                    <a:lstStyle/>
                    <a:p>
                      <a:pPr algn="ctr"/>
                      <a:r>
                        <a:rPr kumimoji="1" lang="en-US" altLang="ja-JP" sz="1400" dirty="0"/>
                        <a:t>NPO</a:t>
                      </a:r>
                      <a:r>
                        <a:rPr kumimoji="1" lang="ja-JP" altLang="en-US" sz="1400" dirty="0" err="1"/>
                        <a:t>法人すまいる</a:t>
                      </a:r>
                      <a:endParaRPr kumimoji="1" lang="ja-JP" altLang="en-US" sz="1400" dirty="0"/>
                    </a:p>
                  </a:txBody>
                  <a:tcPr anchor="ctr"/>
                </a:tc>
                <a:tc hMerge="1">
                  <a:txBody>
                    <a:bodyPr/>
                    <a:lstStyle/>
                    <a:p>
                      <a:endParaRPr kumimoji="1" lang="ja-JP" altLang="en-US"/>
                    </a:p>
                  </a:txBody>
                  <a:tcPr/>
                </a:tc>
                <a:tc gridSpan="2">
                  <a:txBody>
                    <a:bodyPr/>
                    <a:lstStyle/>
                    <a:p>
                      <a:pPr algn="ctr"/>
                      <a:r>
                        <a:rPr kumimoji="1" lang="ja-JP" altLang="en-US" sz="1400" dirty="0"/>
                        <a:t>長岡福祉協会</a:t>
                      </a:r>
                    </a:p>
                  </a:txBody>
                  <a:tcPr anchor="ctr"/>
                </a:tc>
                <a:tc hMerge="1">
                  <a:txBody>
                    <a:bodyPr/>
                    <a:lstStyle/>
                    <a:p>
                      <a:endParaRPr kumimoji="1" lang="ja-JP" altLang="en-US"/>
                    </a:p>
                  </a:txBody>
                  <a:tcPr/>
                </a:tc>
                <a:tc>
                  <a:txBody>
                    <a:bodyPr/>
                    <a:lstStyle/>
                    <a:p>
                      <a:pPr algn="ctr"/>
                      <a:r>
                        <a:rPr kumimoji="1" lang="en-US" altLang="ja-JP" sz="1400" dirty="0"/>
                        <a:t>NPO</a:t>
                      </a:r>
                      <a:r>
                        <a:rPr kumimoji="1" lang="ja-JP" altLang="en-US" sz="1400" dirty="0"/>
                        <a:t>法人ライフステージ</a:t>
                      </a:r>
                    </a:p>
                  </a:txBody>
                  <a:tcPr anchor="ctr"/>
                </a:tc>
                <a:tc>
                  <a:txBody>
                    <a:bodyPr/>
                    <a:lstStyle/>
                    <a:p>
                      <a:pPr algn="ctr"/>
                      <a:r>
                        <a:rPr kumimoji="1" lang="ja-JP" altLang="en-US" sz="1400" dirty="0"/>
                        <a:t>燕市</a:t>
                      </a:r>
                    </a:p>
                  </a:txBody>
                  <a:tcPr anchor="ctr"/>
                </a:tc>
                <a:extLst>
                  <a:ext uri="{0D108BD9-81ED-4DB2-BD59-A6C34878D82A}">
                    <a16:rowId xmlns:a16="http://schemas.microsoft.com/office/drawing/2014/main" val="10000"/>
                  </a:ext>
                </a:extLst>
              </a:tr>
              <a:tr h="610484">
                <a:tc rowSpan="2">
                  <a:txBody>
                    <a:bodyPr/>
                    <a:lstStyle/>
                    <a:p>
                      <a:pPr algn="ctr"/>
                      <a:r>
                        <a:rPr lang="en-US" altLang="ja-JP" sz="1200" b="1" dirty="0">
                          <a:latin typeface="HG丸ｺﾞｼｯｸM-PRO" pitchFamily="50" charset="-128"/>
                          <a:ea typeface="HG丸ｺﾞｼｯｸM-PRO" pitchFamily="50" charset="-128"/>
                        </a:rPr>
                        <a:t>24</a:t>
                      </a:r>
                      <a:r>
                        <a:rPr lang="ja-JP" altLang="en-US" sz="1200" b="1" dirty="0">
                          <a:latin typeface="HG丸ｺﾞｼｯｸM-PRO" pitchFamily="50" charset="-128"/>
                          <a:ea typeface="HG丸ｺﾞｼｯｸM-PRO" pitchFamily="50" charset="-128"/>
                        </a:rPr>
                        <a:t>時間対応</a:t>
                      </a:r>
                      <a:endParaRPr lang="en-US" altLang="ja-JP" sz="1200" b="1" dirty="0">
                        <a:latin typeface="HG丸ｺﾞｼｯｸM-PRO" pitchFamily="50" charset="-128"/>
                        <a:ea typeface="HG丸ｺﾞｼｯｸM-PRO" pitchFamily="50" charset="-128"/>
                      </a:endParaRPr>
                    </a:p>
                  </a:txBody>
                  <a:tcPr vert="eaVert" anchor="ctr"/>
                </a:tc>
                <a:tc rowSpan="2">
                  <a:txBody>
                    <a:bodyPr/>
                    <a:lstStyle/>
                    <a:p>
                      <a:pPr algn="ctr"/>
                      <a:r>
                        <a:rPr lang="ja-JP" altLang="en-US" sz="1200" b="1" dirty="0">
                          <a:latin typeface="HG丸ｺﾞｼｯｸM-PRO" pitchFamily="50" charset="-128"/>
                          <a:ea typeface="HG丸ｺﾞｼｯｸM-PRO" pitchFamily="50" charset="-128"/>
                        </a:rPr>
                        <a:t>相談支援事業所</a:t>
                      </a:r>
                      <a:endParaRPr lang="en-US" altLang="ja-JP" sz="1200" b="1" dirty="0">
                        <a:latin typeface="HG丸ｺﾞｼｯｸM-PRO" pitchFamily="50" charset="-128"/>
                        <a:ea typeface="HG丸ｺﾞｼｯｸM-PRO" pitchFamily="50" charset="-128"/>
                      </a:endParaRPr>
                    </a:p>
                    <a:p>
                      <a:pPr algn="ctr"/>
                      <a:endParaRPr lang="en-US" altLang="ja-JP" sz="1200" b="1" dirty="0">
                        <a:latin typeface="HG丸ｺﾞｼｯｸM-PRO" pitchFamily="50" charset="-128"/>
                        <a:ea typeface="HG丸ｺﾞｼｯｸM-PRO" pitchFamily="50" charset="-128"/>
                      </a:endParaRPr>
                    </a:p>
                  </a:txBody>
                  <a:tcPr anchor="ctr"/>
                </a:tc>
                <a:tc>
                  <a:txBody>
                    <a:bodyPr/>
                    <a:lstStyle/>
                    <a:p>
                      <a:pPr algn="ctr"/>
                      <a:r>
                        <a:rPr lang="ja-JP" altLang="en-US" sz="1200" b="1" dirty="0">
                          <a:latin typeface="HG丸ｺﾞｼｯｸM-PRO" pitchFamily="50" charset="-128"/>
                          <a:ea typeface="HG丸ｺﾞｼｯｸM-PRO" pitchFamily="50" charset="-128"/>
                        </a:rPr>
                        <a:t>指定</a:t>
                      </a:r>
                      <a:endParaRPr lang="en-US" altLang="ja-JP" sz="1200" b="1" dirty="0">
                        <a:latin typeface="HG丸ｺﾞｼｯｸM-PRO" pitchFamily="50" charset="-128"/>
                        <a:ea typeface="HG丸ｺﾞｼｯｸM-PRO" pitchFamily="50" charset="-128"/>
                      </a:endParaRPr>
                    </a:p>
                    <a:p>
                      <a:pPr algn="ctr"/>
                      <a:r>
                        <a:rPr lang="ja-JP" altLang="en-US" sz="1200" b="1" dirty="0">
                          <a:latin typeface="HG丸ｺﾞｼｯｸM-PRO" pitchFamily="50" charset="-128"/>
                          <a:ea typeface="HG丸ｺﾞｼｯｸM-PRO" pitchFamily="50" charset="-128"/>
                        </a:rPr>
                        <a:t>特定</a:t>
                      </a:r>
                      <a:endParaRPr lang="en-US" altLang="ja-JP" sz="1200" b="1" dirty="0">
                        <a:latin typeface="HG丸ｺﾞｼｯｸM-PRO" pitchFamily="50" charset="-128"/>
                        <a:ea typeface="HG丸ｺﾞｼｯｸM-PRO" pitchFamily="50" charset="-128"/>
                      </a:endParaRPr>
                    </a:p>
                  </a:txBody>
                  <a:tcPr anchor="ctr"/>
                </a:tc>
                <a:tc rowSpan="2">
                  <a:txBody>
                    <a:bodyPr/>
                    <a:lstStyle/>
                    <a:p>
                      <a:r>
                        <a:rPr lang="ja-JP" altLang="en-US" sz="900" dirty="0">
                          <a:solidFill>
                            <a:schemeClr val="bg1"/>
                          </a:solidFill>
                          <a:latin typeface="HG丸ｺﾞｼｯｸM-PRO" pitchFamily="50" charset="-128"/>
                          <a:ea typeface="HG丸ｺﾞｼｯｸM-PRO" pitchFamily="50" charset="-128"/>
                        </a:rPr>
                        <a:t>相談支援事業所</a:t>
                      </a:r>
                    </a:p>
                  </a:txBody>
                  <a:tcPr vert="eaVert">
                    <a:solidFill>
                      <a:srgbClr val="FF0000"/>
                    </a:solidFill>
                  </a:tcPr>
                </a:tc>
                <a:tc gridSpan="2">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指定特定</a:t>
                      </a:r>
                    </a:p>
                  </a:txBody>
                  <a:tcPr>
                    <a:solidFill>
                      <a:srgbClr val="FF0000"/>
                    </a:solidFill>
                  </a:tcPr>
                </a:tc>
                <a:tc hMerge="1">
                  <a:txBody>
                    <a:bodyPr/>
                    <a:lstStyle/>
                    <a:p>
                      <a:endParaRPr kumimoji="1" lang="ja-JP" altLang="en-US" sz="900" dirty="0">
                        <a:solidFill>
                          <a:schemeClr val="bg1"/>
                        </a:solidFill>
                        <a:latin typeface="HG丸ｺﾞｼｯｸM-PRO" panose="020F0600000000000000" pitchFamily="50" charset="-128"/>
                        <a:ea typeface="HG丸ｺﾞｼｯｸM-PRO" panose="020F0600000000000000" pitchFamily="50" charset="-128"/>
                      </a:endParaRPr>
                    </a:p>
                  </a:txBody>
                  <a:tcPr>
                    <a:solidFill>
                      <a:srgbClr val="FF0000"/>
                    </a:solidFill>
                  </a:tcPr>
                </a:tc>
                <a:tc rowSpan="2">
                  <a:txBody>
                    <a:bodyPr/>
                    <a:lstStyle/>
                    <a:p>
                      <a:r>
                        <a:rPr lang="ja-JP" altLang="en-US" sz="900" dirty="0">
                          <a:solidFill>
                            <a:schemeClr val="bg1"/>
                          </a:solidFill>
                          <a:latin typeface="HG丸ｺﾞｼｯｸM-PRO" panose="020F0600000000000000" pitchFamily="50" charset="-128"/>
                          <a:ea typeface="HG丸ｺﾞｼｯｸM-PRO" panose="020F0600000000000000" pitchFamily="50" charset="-128"/>
                        </a:rPr>
                        <a:t>相談支援事業所</a:t>
                      </a:r>
                    </a:p>
                  </a:txBody>
                  <a:tcPr vert="eaVert">
                    <a:solidFill>
                      <a:srgbClr val="FF0000"/>
                    </a:solidFill>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指定特定</a:t>
                      </a:r>
                    </a:p>
                  </a:txBody>
                  <a:tcPr vert="eaVert">
                    <a:solidFill>
                      <a:srgbClr val="FF0000"/>
                    </a:solidFill>
                  </a:tcPr>
                </a:tc>
                <a:tc rowSpan="2">
                  <a:txBody>
                    <a:bodyPr/>
                    <a:lstStyle/>
                    <a:p>
                      <a:endParaRPr lang="ja-JP" altLang="en-US" sz="900" dirty="0">
                        <a:solidFill>
                          <a:schemeClr val="bg1"/>
                        </a:solidFill>
                        <a:latin typeface="HG丸ｺﾞｼｯｸM-PRO" panose="020F0600000000000000" pitchFamily="50" charset="-128"/>
                        <a:ea typeface="HG丸ｺﾞｼｯｸM-PRO" panose="020F0600000000000000" pitchFamily="50" charset="-128"/>
                      </a:endParaRPr>
                    </a:p>
                  </a:txBody>
                  <a:tcPr vert="eaVert">
                    <a:solidFill>
                      <a:schemeClr val="accent5">
                        <a:lumMod val="20000"/>
                        <a:lumOff val="80000"/>
                      </a:schemeClr>
                    </a:solidFill>
                  </a:tcPr>
                </a:tc>
                <a:tc rowSpan="2">
                  <a:txBody>
                    <a:bodyPr/>
                    <a:lstStyle/>
                    <a:p>
                      <a:r>
                        <a:rPr lang="ja-JP" altLang="en-US" sz="900" dirty="0">
                          <a:solidFill>
                            <a:schemeClr val="bg1"/>
                          </a:solidFill>
                          <a:latin typeface="HG丸ｺﾞｼｯｸM-PRO" panose="020F0600000000000000" pitchFamily="50" charset="-128"/>
                          <a:ea typeface="HG丸ｺﾞｼｯｸM-PRO" panose="020F0600000000000000" pitchFamily="50" charset="-128"/>
                        </a:rPr>
                        <a:t>相談支援事業所</a:t>
                      </a:r>
                    </a:p>
                  </a:txBody>
                  <a:tcPr vert="eaVert">
                    <a:solidFill>
                      <a:srgbClr val="FF0000"/>
                    </a:solidFill>
                  </a:tcPr>
                </a:tc>
                <a:tc>
                  <a:txBody>
                    <a:bodyPr/>
                    <a:lstStyle/>
                    <a:p>
                      <a:r>
                        <a:rPr lang="ja-JP" altLang="en-US" sz="900" dirty="0">
                          <a:solidFill>
                            <a:schemeClr val="bg1"/>
                          </a:solidFill>
                          <a:latin typeface="HG丸ｺﾞｼｯｸM-PRO" panose="020F0600000000000000" pitchFamily="50" charset="-128"/>
                          <a:ea typeface="HG丸ｺﾞｼｯｸM-PRO" panose="020F0600000000000000" pitchFamily="50" charset="-128"/>
                        </a:rPr>
                        <a:t>指定特定</a:t>
                      </a:r>
                    </a:p>
                  </a:txBody>
                  <a:tcPr vert="eaVert">
                    <a:solidFill>
                      <a:srgbClr val="FF0000"/>
                    </a:solidFill>
                  </a:tcPr>
                </a:tc>
                <a:tc rowSpan="2">
                  <a:txBody>
                    <a:bodyPr/>
                    <a:lstStyle/>
                    <a:p>
                      <a:r>
                        <a:rPr kumimoji="1" lang="ja-JP" altLang="en-US" sz="900" dirty="0">
                          <a:solidFill>
                            <a:schemeClr val="bg1"/>
                          </a:solidFill>
                          <a:latin typeface="HG丸ｺﾞｼｯｸM-PRO" pitchFamily="50" charset="-128"/>
                          <a:ea typeface="HG丸ｺﾞｼｯｸM-PRO" pitchFamily="50" charset="-128"/>
                        </a:rPr>
                        <a:t>相談支援事業所</a:t>
                      </a:r>
                      <a:endParaRPr kumimoji="1" lang="en-US" altLang="ja-JP" sz="900" dirty="0">
                        <a:solidFill>
                          <a:schemeClr val="bg1"/>
                        </a:solidFill>
                        <a:latin typeface="HG丸ｺﾞｼｯｸM-PRO" pitchFamily="50" charset="-128"/>
                        <a:ea typeface="HG丸ｺﾞｼｯｸM-PRO" pitchFamily="50" charset="-128"/>
                      </a:endParaRPr>
                    </a:p>
                  </a:txBody>
                  <a:tcPr vert="eaVert">
                    <a:solidFill>
                      <a:srgbClr val="FF0000"/>
                    </a:solidFill>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指定特定</a:t>
                      </a:r>
                    </a:p>
                  </a:txBody>
                  <a:tcPr vert="eaVert">
                    <a:solidFill>
                      <a:srgbClr val="FF0000"/>
                    </a:solidFill>
                  </a:tcPr>
                </a:tc>
                <a:tc rowSpan="2">
                  <a:txBody>
                    <a:bodyPr/>
                    <a:lstStyle/>
                    <a:p>
                      <a:r>
                        <a:rPr kumimoji="1" lang="ja-JP" altLang="en-US" sz="900" dirty="0">
                          <a:solidFill>
                            <a:schemeClr val="bg1"/>
                          </a:solidFill>
                          <a:latin typeface="HG丸ｺﾞｼｯｸM-PRO" pitchFamily="50" charset="-128"/>
                          <a:ea typeface="HG丸ｺﾞｼｯｸM-PRO" pitchFamily="50" charset="-128"/>
                        </a:rPr>
                        <a:t>相談支援事業所</a:t>
                      </a:r>
                      <a:endParaRPr kumimoji="1" lang="en-US" altLang="ja-JP" sz="900" dirty="0">
                        <a:solidFill>
                          <a:schemeClr val="bg1"/>
                        </a:solidFill>
                        <a:latin typeface="HG丸ｺﾞｼｯｸM-PRO" pitchFamily="50" charset="-128"/>
                        <a:ea typeface="HG丸ｺﾞｼｯｸM-PRO" pitchFamily="50" charset="-128"/>
                      </a:endParaRPr>
                    </a:p>
                  </a:txBody>
                  <a:tcPr vert="eaVert">
                    <a:solidFill>
                      <a:srgbClr val="FF0000"/>
                    </a:solidFill>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指定特定</a:t>
                      </a:r>
                    </a:p>
                  </a:txBody>
                  <a:tcPr vert="eaVert">
                    <a:solidFill>
                      <a:srgbClr val="FF0000"/>
                    </a:solidFill>
                  </a:tcPr>
                </a:tc>
                <a:tc rowSpan="2" gridSpan="2">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rowSpan="2" hMerge="1">
                  <a:txBody>
                    <a:bodyPr/>
                    <a:lstStyle/>
                    <a:p>
                      <a:endParaRPr kumimoji="1" lang="ja-JP" altLang="en-US"/>
                    </a:p>
                  </a:txBody>
                  <a:tcPr/>
                </a:tc>
                <a:tc rowSpan="2" gridSpan="2">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rowSpan="2" hMerge="1">
                  <a:txBody>
                    <a:bodyPr/>
                    <a:lstStyle/>
                    <a:p>
                      <a:endParaRPr kumimoji="1" lang="ja-JP" altLang="en-US"/>
                    </a:p>
                  </a:txBody>
                  <a:tcPr/>
                </a:tc>
                <a:tc rowSpan="2">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rowSpan="2">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1"/>
                  </a:ext>
                </a:extLst>
              </a:tr>
              <a:tr h="474639">
                <a:tc vMerge="1">
                  <a:txBody>
                    <a:bodyPr/>
                    <a:lstStyle/>
                    <a:p>
                      <a:endParaRPr kumimoji="1" lang="ja-JP" altLang="en-US"/>
                    </a:p>
                  </a:txBody>
                  <a:tcPr/>
                </a:tc>
                <a:tc vMerge="1">
                  <a:txBody>
                    <a:bodyPr/>
                    <a:lstStyle/>
                    <a:p>
                      <a:endParaRPr kumimoji="1" lang="ja-JP" altLang="en-US"/>
                    </a:p>
                  </a:txBody>
                  <a:tcPr/>
                </a:tc>
                <a:tc>
                  <a:txBody>
                    <a:bodyPr/>
                    <a:lstStyle/>
                    <a:p>
                      <a:pPr algn="ctr"/>
                      <a:r>
                        <a:rPr lang="ja-JP" altLang="en-US" sz="1200" b="1" dirty="0">
                          <a:latin typeface="HG丸ｺﾞｼｯｸM-PRO" pitchFamily="50" charset="-128"/>
                          <a:ea typeface="HG丸ｺﾞｼｯｸM-PRO" pitchFamily="50" charset="-128"/>
                        </a:rPr>
                        <a:t>指定</a:t>
                      </a:r>
                      <a:endParaRPr lang="en-US" altLang="ja-JP" sz="1200" b="1" dirty="0">
                        <a:latin typeface="HG丸ｺﾞｼｯｸM-PRO" pitchFamily="50" charset="-128"/>
                        <a:ea typeface="HG丸ｺﾞｼｯｸM-PRO" pitchFamily="50" charset="-128"/>
                      </a:endParaRPr>
                    </a:p>
                    <a:p>
                      <a:pPr algn="ctr"/>
                      <a:r>
                        <a:rPr lang="ja-JP" altLang="en-US" sz="1200" b="1" dirty="0">
                          <a:latin typeface="HG丸ｺﾞｼｯｸM-PRO" pitchFamily="50" charset="-128"/>
                          <a:ea typeface="HG丸ｺﾞｼｯｸM-PRO" pitchFamily="50" charset="-128"/>
                        </a:rPr>
                        <a:t>一般</a:t>
                      </a:r>
                      <a:endParaRPr lang="en-US" altLang="ja-JP" sz="1200" b="1" dirty="0">
                        <a:latin typeface="HG丸ｺﾞｼｯｸM-PRO" pitchFamily="50" charset="-128"/>
                        <a:ea typeface="HG丸ｺﾞｼｯｸM-PRO" pitchFamily="50" charset="-128"/>
                      </a:endParaRPr>
                    </a:p>
                  </a:txBody>
                  <a:tcPr anchor="ctr"/>
                </a:tc>
                <a:tc vMerge="1">
                  <a:txBody>
                    <a:bodyPr/>
                    <a:lstStyle/>
                    <a:p>
                      <a:endParaRPr kumimoji="1" lang="ja-JP" altLang="en-US"/>
                    </a:p>
                  </a:txBody>
                  <a:tcPr/>
                </a:tc>
                <a:tc gridSpan="2">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指定一般</a:t>
                      </a:r>
                    </a:p>
                  </a:txBody>
                  <a:tcPr>
                    <a:solidFill>
                      <a:srgbClr val="FF0000"/>
                    </a:solidFill>
                  </a:tcPr>
                </a:tc>
                <a:tc hMerge="1">
                  <a:txBody>
                    <a:bodyPr/>
                    <a:lstStyle/>
                    <a:p>
                      <a:endParaRPr kumimoji="1" lang="ja-JP" altLang="en-US" sz="900" dirty="0">
                        <a:solidFill>
                          <a:schemeClr val="bg1"/>
                        </a:solidFill>
                        <a:latin typeface="HG丸ｺﾞｼｯｸM-PRO" panose="020F0600000000000000" pitchFamily="50" charset="-128"/>
                        <a:ea typeface="HG丸ｺﾞｼｯｸM-PRO" panose="020F0600000000000000" pitchFamily="50" charset="-128"/>
                      </a:endParaRPr>
                    </a:p>
                  </a:txBody>
                  <a:tcPr>
                    <a:solidFill>
                      <a:srgbClr val="FF0000"/>
                    </a:solidFill>
                  </a:tcPr>
                </a:tc>
                <a:tc vMerge="1">
                  <a:txBody>
                    <a:bodyPr/>
                    <a:lstStyle/>
                    <a:p>
                      <a:endParaRPr kumimoji="1" lang="ja-JP" altLang="en-US"/>
                    </a:p>
                  </a:txBody>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指定一般</a:t>
                      </a:r>
                    </a:p>
                  </a:txBody>
                  <a:tcPr vert="eaVert">
                    <a:solidFill>
                      <a:srgbClr val="FF0000"/>
                    </a:solidFill>
                  </a:tcPr>
                </a:tc>
                <a:tc vMerge="1">
                  <a:txBody>
                    <a:bodyPr/>
                    <a:lstStyle/>
                    <a:p>
                      <a:endParaRPr kumimoji="1" lang="ja-JP" altLang="en-US"/>
                    </a:p>
                  </a:txBody>
                  <a:tcPr/>
                </a:tc>
                <a:tc vMerge="1">
                  <a:txBody>
                    <a:bodyPr/>
                    <a:lstStyle/>
                    <a:p>
                      <a:endParaRPr kumimoji="1" lang="ja-JP" altLang="en-US"/>
                    </a:p>
                  </a:txBody>
                  <a:tcPr/>
                </a:tc>
                <a:tc>
                  <a:txBody>
                    <a:bodyPr/>
                    <a:lstStyle/>
                    <a:p>
                      <a:r>
                        <a:rPr lang="ja-JP" altLang="en-US" sz="900" dirty="0">
                          <a:solidFill>
                            <a:schemeClr val="bg1"/>
                          </a:solidFill>
                          <a:latin typeface="HG丸ｺﾞｼｯｸM-PRO" panose="020F0600000000000000" pitchFamily="50" charset="-128"/>
                          <a:ea typeface="HG丸ｺﾞｼｯｸM-PRO" panose="020F0600000000000000" pitchFamily="50" charset="-128"/>
                        </a:rPr>
                        <a:t>指定一般</a:t>
                      </a:r>
                    </a:p>
                  </a:txBody>
                  <a:tcPr vert="eaVert">
                    <a:solidFill>
                      <a:srgbClr val="FF0000"/>
                    </a:solidFill>
                  </a:tcPr>
                </a:tc>
                <a:tc vMerge="1">
                  <a:txBody>
                    <a:bodyPr/>
                    <a:lstStyle/>
                    <a:p>
                      <a:endParaRPr kumimoji="1" lang="ja-JP" altLang="en-US"/>
                    </a:p>
                  </a:txBody>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指定一般</a:t>
                      </a:r>
                    </a:p>
                  </a:txBody>
                  <a:tcPr vert="eaVert">
                    <a:solidFill>
                      <a:srgbClr val="FF0000"/>
                    </a:solidFill>
                  </a:tcPr>
                </a:tc>
                <a:tc vMerge="1">
                  <a:txBody>
                    <a:bodyPr/>
                    <a:lstStyle/>
                    <a:p>
                      <a:endParaRPr kumimoji="1" lang="ja-JP" altLang="en-US"/>
                    </a:p>
                  </a:txBody>
                  <a:tcPr/>
                </a:tc>
                <a:tc>
                  <a:txBody>
                    <a:bodyPr/>
                    <a:lstStyle/>
                    <a:p>
                      <a:r>
                        <a:rPr kumimoji="1" lang="ja-JP" altLang="en-US" sz="900" dirty="0">
                          <a:solidFill>
                            <a:schemeClr val="bg1"/>
                          </a:solidFill>
                          <a:latin typeface="HG丸ｺﾞｼｯｸM-PRO" panose="020F0600000000000000" pitchFamily="50" charset="-128"/>
                          <a:ea typeface="HG丸ｺﾞｼｯｸM-PRO" panose="020F0600000000000000" pitchFamily="50" charset="-128"/>
                        </a:rPr>
                        <a:t>指定一般</a:t>
                      </a:r>
                    </a:p>
                  </a:txBody>
                  <a:tcPr vert="eaVert">
                    <a:solidFill>
                      <a:srgbClr val="FF0000"/>
                    </a:solidFill>
                  </a:tcPr>
                </a:tc>
                <a:tc gridSpan="2" vMerge="1">
                  <a:txBody>
                    <a:bodyPr/>
                    <a:lstStyle/>
                    <a:p>
                      <a:endParaRPr kumimoji="1" lang="ja-JP" altLang="en-US"/>
                    </a:p>
                  </a:txBody>
                  <a:tcPr/>
                </a:tc>
                <a:tc hMerge="1"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480987">
                <a:tc rowSpan="3">
                  <a:txBody>
                    <a:bodyPr/>
                    <a:lstStyle/>
                    <a:p>
                      <a:pPr algn="ctr"/>
                      <a:r>
                        <a:rPr lang="ja-JP" altLang="en-US" sz="1200" b="1" dirty="0">
                          <a:latin typeface="HG丸ｺﾞｼｯｸM-PRO" pitchFamily="50" charset="-128"/>
                          <a:ea typeface="HG丸ｺﾞｼｯｸM-PRO" pitchFamily="50" charset="-128"/>
                        </a:rPr>
                        <a:t>緊急時の受け入れ</a:t>
                      </a:r>
                      <a:endParaRPr lang="en-US" altLang="ja-JP" sz="1200" b="1" dirty="0">
                        <a:latin typeface="HG丸ｺﾞｼｯｸM-PRO" pitchFamily="50" charset="-128"/>
                        <a:ea typeface="HG丸ｺﾞｼｯｸM-PRO" pitchFamily="50" charset="-128"/>
                      </a:endParaRPr>
                    </a:p>
                  </a:txBody>
                  <a:tcPr vert="eaVert" anchor="ctr"/>
                </a:tc>
                <a:tc gridSpan="2">
                  <a:txBody>
                    <a:bodyPr/>
                    <a:lstStyle/>
                    <a:p>
                      <a:pPr algn="ctr"/>
                      <a:r>
                        <a:rPr lang="ja-JP" altLang="en-US" sz="1200" b="1" dirty="0">
                          <a:latin typeface="HG丸ｺﾞｼｯｸM-PRO" pitchFamily="50" charset="-128"/>
                          <a:ea typeface="HG丸ｺﾞｼｯｸM-PRO" pitchFamily="50" charset="-128"/>
                        </a:rPr>
                        <a:t>ショートステイ</a:t>
                      </a:r>
                      <a:endParaRPr lang="en-US" altLang="ja-JP" sz="1200" b="1" dirty="0">
                        <a:latin typeface="HG丸ｺﾞｼｯｸM-PRO" pitchFamily="50" charset="-128"/>
                        <a:ea typeface="HG丸ｺﾞｼｯｸM-PRO" pitchFamily="50" charset="-128"/>
                      </a:endParaRPr>
                    </a:p>
                  </a:txBody>
                  <a:tcPr anchor="ctr"/>
                </a:tc>
                <a:tc hMerge="1">
                  <a:txBody>
                    <a:bodyPr/>
                    <a:lstStyle/>
                    <a:p>
                      <a:endParaRPr kumimoji="1" lang="ja-JP" altLang="en-US"/>
                    </a:p>
                  </a:txBody>
                  <a:tcPr/>
                </a:tc>
                <a:tc gridSpan="3">
                  <a:txBody>
                    <a:bodyPr/>
                    <a:lstStyle/>
                    <a:p>
                      <a:r>
                        <a:rPr lang="ja-JP" altLang="en-US" sz="1000" dirty="0">
                          <a:solidFill>
                            <a:schemeClr val="bg1"/>
                          </a:solidFill>
                          <a:latin typeface="HG丸ｺﾞｼｯｸM-PRO" pitchFamily="50" charset="-128"/>
                          <a:ea typeface="HG丸ｺﾞｼｯｸM-PRO" pitchFamily="50" charset="-128"/>
                        </a:rPr>
                        <a:t>（身体</a:t>
                      </a:r>
                      <a:endParaRPr lang="en-US" altLang="ja-JP" sz="1000" dirty="0">
                        <a:solidFill>
                          <a:schemeClr val="bg1"/>
                        </a:solidFill>
                        <a:latin typeface="HG丸ｺﾞｼｯｸM-PRO" pitchFamily="50" charset="-128"/>
                        <a:ea typeface="HG丸ｺﾞｼｯｸM-PRO" pitchFamily="50" charset="-128"/>
                      </a:endParaRPr>
                    </a:p>
                    <a:p>
                      <a:r>
                        <a:rPr lang="ja-JP" altLang="en-US" sz="1000" dirty="0">
                          <a:solidFill>
                            <a:schemeClr val="bg1"/>
                          </a:solidFill>
                          <a:latin typeface="HG丸ｺﾞｼｯｸM-PRO" pitchFamily="50" charset="-128"/>
                          <a:ea typeface="HG丸ｺﾞｼｯｸM-PRO" pitchFamily="50" charset="-128"/>
                        </a:rPr>
                        <a:t>なし）</a:t>
                      </a:r>
                    </a:p>
                  </a:txBody>
                  <a:tcPr>
                    <a:solidFill>
                      <a:srgbClr val="FF0000"/>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3"/>
                  </a:ext>
                </a:extLst>
              </a:tr>
              <a:tr h="554986">
                <a:tc vMerge="1">
                  <a:txBody>
                    <a:bodyPr/>
                    <a:lstStyle/>
                    <a:p>
                      <a:pPr algn="ctr"/>
                      <a:endParaRPr lang="en-US" altLang="ja-JP" sz="1200" b="1" dirty="0">
                        <a:latin typeface="HG丸ｺﾞｼｯｸM-PRO" pitchFamily="50" charset="-128"/>
                        <a:ea typeface="HG丸ｺﾞｼｯｸM-PRO" pitchFamily="50" charset="-128"/>
                      </a:endParaRPr>
                    </a:p>
                  </a:txBody>
                  <a:tcPr vert="eaVert" anchor="ctr"/>
                </a:tc>
                <a:tc gridSpan="2">
                  <a:txBody>
                    <a:bodyPr/>
                    <a:lstStyle/>
                    <a:p>
                      <a:pPr algn="ctr"/>
                      <a:r>
                        <a:rPr lang="ja-JP" altLang="en-US" sz="1200" b="1" dirty="0">
                          <a:latin typeface="HG丸ｺﾞｼｯｸM-PRO" pitchFamily="50" charset="-128"/>
                          <a:ea typeface="HG丸ｺﾞｼｯｸM-PRO" pitchFamily="50" charset="-128"/>
                        </a:rPr>
                        <a:t>入所施設</a:t>
                      </a:r>
                      <a:endParaRPr lang="en-US" altLang="ja-JP" sz="1200" b="1" dirty="0">
                        <a:latin typeface="HG丸ｺﾞｼｯｸM-PRO" pitchFamily="50" charset="-128"/>
                        <a:ea typeface="HG丸ｺﾞｼｯｸM-PRO" pitchFamily="50" charset="-128"/>
                      </a:endParaRPr>
                    </a:p>
                  </a:txBody>
                  <a:tcPr anchor="ctr"/>
                </a:tc>
                <a:tc hMerge="1">
                  <a:txBody>
                    <a:bodyPr/>
                    <a:lstStyle/>
                    <a:p>
                      <a:endParaRPr kumimoji="1" lang="ja-JP" altLang="en-US"/>
                    </a:p>
                  </a:txBody>
                  <a:tcPr/>
                </a:tc>
                <a:tc gridSpan="3">
                  <a:txBody>
                    <a:bodyPr/>
                    <a:lstStyle/>
                    <a:p>
                      <a:r>
                        <a:rPr lang="ja-JP" altLang="en-US" sz="1000" dirty="0">
                          <a:solidFill>
                            <a:schemeClr val="bg1"/>
                          </a:solidFill>
                          <a:latin typeface="HG丸ｺﾞｼｯｸM-PRO" pitchFamily="50" charset="-128"/>
                          <a:ea typeface="HG丸ｺﾞｼｯｸM-PRO" pitchFamily="50" charset="-128"/>
                        </a:rPr>
                        <a:t>（身体</a:t>
                      </a:r>
                      <a:endParaRPr lang="en-US" altLang="ja-JP" sz="1000" dirty="0">
                        <a:solidFill>
                          <a:schemeClr val="bg1"/>
                        </a:solidFill>
                        <a:latin typeface="HG丸ｺﾞｼｯｸM-PRO" pitchFamily="50" charset="-128"/>
                        <a:ea typeface="HG丸ｺﾞｼｯｸM-PRO" pitchFamily="50" charset="-128"/>
                      </a:endParaRPr>
                    </a:p>
                    <a:p>
                      <a:r>
                        <a:rPr lang="ja-JP" altLang="en-US" sz="1000" dirty="0">
                          <a:solidFill>
                            <a:schemeClr val="bg1"/>
                          </a:solidFill>
                          <a:latin typeface="HG丸ｺﾞｼｯｸM-PRO" pitchFamily="50" charset="-128"/>
                          <a:ea typeface="HG丸ｺﾞｼｯｸM-PRO" pitchFamily="50" charset="-128"/>
                        </a:rPr>
                        <a:t>なし）</a:t>
                      </a:r>
                    </a:p>
                  </a:txBody>
                  <a:tcPr>
                    <a:solidFill>
                      <a:srgbClr val="FF0000"/>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a:txBody>
                    <a:bodyPr/>
                    <a:lstStyle/>
                    <a:p>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4"/>
                  </a:ext>
                </a:extLst>
              </a:tr>
              <a:tr h="411354">
                <a:tc vMerge="1">
                  <a:txBody>
                    <a:bodyPr/>
                    <a:lstStyle/>
                    <a:p>
                      <a:pPr algn="ctr"/>
                      <a:endParaRPr lang="en-US" altLang="ja-JP" sz="1200" b="1" dirty="0">
                        <a:latin typeface="HG丸ｺﾞｼｯｸM-PRO" pitchFamily="50" charset="-128"/>
                        <a:ea typeface="HG丸ｺﾞｼｯｸM-PRO" pitchFamily="50" charset="-128"/>
                      </a:endParaRPr>
                    </a:p>
                  </a:txBody>
                  <a:tcPr vert="eaVert" anchor="ctr"/>
                </a:tc>
                <a:tc gridSpan="2">
                  <a:txBody>
                    <a:bodyPr/>
                    <a:lstStyle/>
                    <a:p>
                      <a:pPr algn="ctr"/>
                      <a:r>
                        <a:rPr lang="ja-JP" altLang="en-US" sz="1200" b="1" dirty="0">
                          <a:latin typeface="HG丸ｺﾞｼｯｸM-PRO" pitchFamily="50" charset="-128"/>
                          <a:ea typeface="HG丸ｺﾞｼｯｸM-PRO" pitchFamily="50" charset="-128"/>
                        </a:rPr>
                        <a:t>高齢者施設</a:t>
                      </a:r>
                      <a:endParaRPr lang="en-US" altLang="ja-JP" sz="1200" b="1" dirty="0">
                        <a:latin typeface="HG丸ｺﾞｼｯｸM-PRO" pitchFamily="50" charset="-128"/>
                        <a:ea typeface="HG丸ｺﾞｼｯｸM-PRO" pitchFamily="50" charset="-128"/>
                      </a:endParaRPr>
                    </a:p>
                    <a:p>
                      <a:pPr algn="ctr"/>
                      <a:r>
                        <a:rPr lang="ja-JP" altLang="en-US" sz="1200" b="1" dirty="0">
                          <a:latin typeface="HG丸ｺﾞｼｯｸM-PRO" pitchFamily="50" charset="-128"/>
                          <a:ea typeface="HG丸ｺﾞｼｯｸM-PRO" pitchFamily="50" charset="-128"/>
                        </a:rPr>
                        <a:t>（基準該当など）</a:t>
                      </a:r>
                      <a:endParaRPr lang="en-US" altLang="ja-JP" sz="1200" b="1" dirty="0">
                        <a:latin typeface="HG丸ｺﾞｼｯｸM-PRO" pitchFamily="50" charset="-128"/>
                        <a:ea typeface="HG丸ｺﾞｼｯｸM-PRO" pitchFamily="50" charset="-128"/>
                      </a:endParaRPr>
                    </a:p>
                  </a:txBody>
                  <a:tcPr anchor="ctr"/>
                </a:tc>
                <a:tc hMerge="1">
                  <a:txBody>
                    <a:bodyPr/>
                    <a:lstStyle/>
                    <a:p>
                      <a:endParaRPr kumimoji="1" lang="ja-JP" altLang="en-US"/>
                    </a:p>
                  </a:txBody>
                  <a:tcPr/>
                </a:tc>
                <a:tc gridSpan="3">
                  <a:txBody>
                    <a:bodyPr/>
                    <a:lstStyle/>
                    <a:p>
                      <a:r>
                        <a:rPr lang="ja-JP" altLang="en-US" sz="1000" dirty="0">
                          <a:solidFill>
                            <a:schemeClr val="bg1"/>
                          </a:solidFill>
                          <a:latin typeface="HG丸ｺﾞｼｯｸM-PRO" pitchFamily="50" charset="-128"/>
                          <a:ea typeface="HG丸ｺﾞｼｯｸM-PRO" pitchFamily="50" charset="-128"/>
                        </a:rPr>
                        <a:t>（身体対応）</a:t>
                      </a:r>
                    </a:p>
                  </a:txBody>
                  <a:tcPr>
                    <a:solidFill>
                      <a:srgbClr val="FF0000"/>
                    </a:solidFill>
                  </a:tcPr>
                </a:tc>
                <a:tc hMerge="1">
                  <a:txBody>
                    <a:bodyPr/>
                    <a:lstStyle/>
                    <a:p>
                      <a:endParaRPr kumimoji="1" lang="ja-JP" altLang="en-US"/>
                    </a:p>
                  </a:txBody>
                  <a:tcPr/>
                </a:tc>
                <a:tc hMerge="1">
                  <a:txBody>
                    <a:bodyPr/>
                    <a:lstStyle/>
                    <a:p>
                      <a:endParaRPr kumimoji="1" lang="ja-JP" altLang="en-US"/>
                    </a:p>
                  </a:txBody>
                  <a:tcPr/>
                </a:tc>
                <a:tc gridSpan="2">
                  <a:txBody>
                    <a:bodyPr/>
                    <a:lstStyle/>
                    <a:p>
                      <a:r>
                        <a:rPr lang="ja-JP" altLang="en-US" sz="900" dirty="0">
                          <a:solidFill>
                            <a:schemeClr val="bg1"/>
                          </a:solidFill>
                          <a:latin typeface="HG丸ｺﾞｼｯｸM-PRO" pitchFamily="50" charset="-128"/>
                          <a:ea typeface="HG丸ｺﾞｼｯｸM-PRO" pitchFamily="50" charset="-128"/>
                        </a:rPr>
                        <a:t>（身体・知的対応）</a:t>
                      </a:r>
                    </a:p>
                  </a:txBody>
                  <a:tcPr>
                    <a:solidFill>
                      <a:srgbClr val="FF0000"/>
                    </a:solidFill>
                  </a:tcPr>
                </a:tc>
                <a:tc hMerge="1">
                  <a:txBody>
                    <a:bodyPr/>
                    <a:lstStyle/>
                    <a:p>
                      <a:endParaRPr kumimoji="1" lang="ja-JP" altLang="en-US"/>
                    </a:p>
                  </a:txBody>
                  <a:tcPr/>
                </a:tc>
                <a:tc>
                  <a:txBody>
                    <a:bodyPr/>
                    <a:lstStyle/>
                    <a:p>
                      <a:endParaRPr lang="ja-JP" altLang="en-US" sz="900" dirty="0">
                        <a:solidFill>
                          <a:schemeClr val="bg1"/>
                        </a:solidFill>
                        <a:latin typeface="HG丸ｺﾞｼｯｸM-PRO" pitchFamily="50" charset="-128"/>
                        <a:ea typeface="HG丸ｺﾞｼｯｸM-PRO" pitchFamily="50" charset="-128"/>
                      </a:endParaRPr>
                    </a:p>
                  </a:txBody>
                  <a:tcPr>
                    <a:solidFill>
                      <a:srgbClr val="FF0000"/>
                    </a:solidFill>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5"/>
                  </a:ext>
                </a:extLst>
              </a:tr>
              <a:tr h="447994">
                <a:tc rowSpan="4">
                  <a:txBody>
                    <a:bodyPr/>
                    <a:lstStyle/>
                    <a:p>
                      <a:pPr algn="ctr"/>
                      <a:r>
                        <a:rPr lang="ja-JP" altLang="en-US" sz="1200" b="1" dirty="0">
                          <a:latin typeface="HG丸ｺﾞｼｯｸM-PRO" pitchFamily="50" charset="-128"/>
                          <a:ea typeface="HG丸ｺﾞｼｯｸM-PRO" pitchFamily="50" charset="-128"/>
                        </a:rPr>
                        <a:t>体験の機会・場</a:t>
                      </a:r>
                      <a:endParaRPr lang="en-US" altLang="ja-JP" sz="1200" b="1" dirty="0">
                        <a:latin typeface="HG丸ｺﾞｼｯｸM-PRO" pitchFamily="50" charset="-128"/>
                        <a:ea typeface="HG丸ｺﾞｼｯｸM-PRO" pitchFamily="50" charset="-128"/>
                      </a:endParaRPr>
                    </a:p>
                  </a:txBody>
                  <a:tcPr vert="eaVert" anchor="ctr"/>
                </a:tc>
                <a:tc rowSpan="3">
                  <a:txBody>
                    <a:bodyPr/>
                    <a:lstStyle/>
                    <a:p>
                      <a:pPr algn="ctr"/>
                      <a:r>
                        <a:rPr lang="ja-JP" altLang="en-US" sz="1200" b="1" dirty="0">
                          <a:latin typeface="HG丸ｺﾞｼｯｸM-PRO" pitchFamily="50" charset="-128"/>
                          <a:ea typeface="HG丸ｺﾞｼｯｸM-PRO" pitchFamily="50" charset="-128"/>
                        </a:rPr>
                        <a:t>グループホーム</a:t>
                      </a:r>
                      <a:endParaRPr lang="en-US" altLang="ja-JP" sz="1200" b="1" dirty="0">
                        <a:latin typeface="HG丸ｺﾞｼｯｸM-PRO" pitchFamily="50" charset="-128"/>
                        <a:ea typeface="HG丸ｺﾞｼｯｸM-PRO" pitchFamily="50" charset="-128"/>
                      </a:endParaRPr>
                    </a:p>
                  </a:txBody>
                  <a:tcPr anchor="ctr"/>
                </a:tc>
                <a:tc>
                  <a:txBody>
                    <a:bodyPr/>
                    <a:lstStyle/>
                    <a:p>
                      <a:pPr algn="ctr"/>
                      <a:r>
                        <a:rPr lang="ja-JP" altLang="en-US" sz="1200" b="1" dirty="0">
                          <a:latin typeface="HG丸ｺﾞｼｯｸM-PRO" pitchFamily="50" charset="-128"/>
                          <a:ea typeface="HG丸ｺﾞｼｯｸM-PRO" pitchFamily="50" charset="-128"/>
                        </a:rPr>
                        <a:t>身体</a:t>
                      </a:r>
                      <a:endParaRPr lang="en-US" altLang="ja-JP" sz="1200" b="1" dirty="0">
                        <a:latin typeface="HG丸ｺﾞｼｯｸM-PRO" pitchFamily="50" charset="-128"/>
                        <a:ea typeface="HG丸ｺﾞｼｯｸM-PRO" pitchFamily="50" charset="-128"/>
                      </a:endParaRPr>
                    </a:p>
                  </a:txBody>
                  <a:tcPr anchor="ctr"/>
                </a:tc>
                <a:tc rowSpan="3" gridSpan="2">
                  <a:txBody>
                    <a:bodyPr/>
                    <a:lstStyle/>
                    <a:p>
                      <a:pPr algn="ctr"/>
                      <a:r>
                        <a:rPr lang="ja-JP" altLang="en-US" sz="1000" dirty="0">
                          <a:solidFill>
                            <a:schemeClr val="bg1"/>
                          </a:solidFill>
                          <a:latin typeface="HG丸ｺﾞｼｯｸM-PRO" pitchFamily="50" charset="-128"/>
                          <a:ea typeface="HG丸ｺﾞｼｯｸM-PRO" pitchFamily="50" charset="-128"/>
                        </a:rPr>
                        <a:t>男性女性</a:t>
                      </a:r>
                    </a:p>
                  </a:txBody>
                  <a:tcPr vert="eaVert">
                    <a:solidFill>
                      <a:srgbClr val="FF0000"/>
                    </a:solidFill>
                  </a:tcPr>
                </a:tc>
                <a:tc rowSpan="3" hMerge="1">
                  <a:txBody>
                    <a:bodyPr/>
                    <a:lstStyle/>
                    <a:p>
                      <a:endParaRPr kumimoji="1" lang="ja-JP" altLang="en-US"/>
                    </a:p>
                  </a:txBody>
                  <a:tcPr/>
                </a:tc>
                <a:tc>
                  <a:txBody>
                    <a:bodyPr/>
                    <a:lstStyle/>
                    <a:p>
                      <a:endParaRPr kumimoji="1" lang="ja-JP" altLang="en-US"/>
                    </a:p>
                  </a:txBody>
                  <a:tcPr vert="eaVert">
                    <a:solidFill>
                      <a:schemeClr val="accent5">
                        <a:lumMod val="20000"/>
                        <a:lumOff val="80000"/>
                      </a:schemeClr>
                    </a:solidFill>
                  </a:tcPr>
                </a:tc>
                <a:tc rowSpan="3" gridSpan="2">
                  <a:txBody>
                    <a:bodyPr/>
                    <a:lstStyle/>
                    <a:p>
                      <a:pPr algn="ctr"/>
                      <a:endParaRPr lang="ja-JP" altLang="en-US" sz="1000" dirty="0">
                        <a:solidFill>
                          <a:schemeClr val="bg1"/>
                        </a:solidFill>
                        <a:latin typeface="HG丸ｺﾞｼｯｸM-PRO" pitchFamily="50" charset="-128"/>
                        <a:ea typeface="HG丸ｺﾞｼｯｸM-PRO" pitchFamily="50" charset="-128"/>
                      </a:endParaRPr>
                    </a:p>
                  </a:txBody>
                  <a:tcPr vert="eaVert">
                    <a:solidFill>
                      <a:schemeClr val="accent5">
                        <a:lumMod val="20000"/>
                        <a:lumOff val="80000"/>
                      </a:schemeClr>
                    </a:solidFill>
                  </a:tcPr>
                </a:tc>
                <a:tc rowSpan="3" hMerge="1">
                  <a:txBody>
                    <a:bodyPr/>
                    <a:lstStyle/>
                    <a:p>
                      <a:endParaRPr kumimoji="1" lang="ja-JP" altLang="en-US" dirty="0"/>
                    </a:p>
                  </a:txBody>
                  <a:tcPr vert="eaVert">
                    <a:solidFill>
                      <a:schemeClr val="tx1"/>
                    </a:solidFill>
                  </a:tcPr>
                </a:tc>
                <a:tc rowSpan="3">
                  <a:txBody>
                    <a:bodyPr/>
                    <a:lstStyle/>
                    <a:p>
                      <a:pPr algn="ctr"/>
                      <a:endParaRPr lang="ja-JP" altLang="en-US" sz="1000" dirty="0">
                        <a:solidFill>
                          <a:schemeClr val="bg1"/>
                        </a:solidFill>
                        <a:latin typeface="HG丸ｺﾞｼｯｸM-PRO" pitchFamily="50" charset="-128"/>
                        <a:ea typeface="HG丸ｺﾞｼｯｸM-PRO" pitchFamily="50" charset="-128"/>
                      </a:endParaRPr>
                    </a:p>
                  </a:txBody>
                  <a:tcPr vert="eaVert">
                    <a:solidFill>
                      <a:schemeClr val="accent5">
                        <a:lumMod val="20000"/>
                        <a:lumOff val="80000"/>
                      </a:schemeClr>
                    </a:solidFill>
                  </a:tcPr>
                </a:tc>
                <a:tc rowSpan="3" gridSpan="2">
                  <a:txBody>
                    <a:bodyPr/>
                    <a:lstStyle/>
                    <a:p>
                      <a:pPr algn="ctr"/>
                      <a:endParaRPr lang="ja-JP" altLang="en-US" sz="1000" dirty="0">
                        <a:solidFill>
                          <a:schemeClr val="bg1"/>
                        </a:solidFill>
                        <a:latin typeface="HG丸ｺﾞｼｯｸM-PRO" pitchFamily="50" charset="-128"/>
                        <a:ea typeface="HG丸ｺﾞｼｯｸM-PRO" pitchFamily="50" charset="-128"/>
                      </a:endParaRPr>
                    </a:p>
                  </a:txBody>
                  <a:tcPr vert="eaVert">
                    <a:solidFill>
                      <a:schemeClr val="accent5">
                        <a:lumMod val="20000"/>
                        <a:lumOff val="80000"/>
                      </a:schemeClr>
                    </a:solidFill>
                  </a:tcPr>
                </a:tc>
                <a:tc rowSpan="3" hMerge="1">
                  <a:txBody>
                    <a:bodyPr/>
                    <a:lstStyle/>
                    <a:p>
                      <a:pPr algn="ctr"/>
                      <a:endParaRPr lang="ja-JP" altLang="en-US" sz="1000" dirty="0">
                        <a:solidFill>
                          <a:schemeClr val="bg1"/>
                        </a:solidFill>
                        <a:latin typeface="HG丸ｺﾞｼｯｸM-PRO" pitchFamily="50" charset="-128"/>
                        <a:ea typeface="HG丸ｺﾞｼｯｸM-PRO" pitchFamily="50" charset="-128"/>
                      </a:endParaRPr>
                    </a:p>
                  </a:txBody>
                  <a:tcPr vert="eaVert">
                    <a:solidFill>
                      <a:schemeClr val="accent5">
                        <a:lumMod val="20000"/>
                        <a:lumOff val="80000"/>
                      </a:schemeClr>
                    </a:solidFill>
                  </a:tcPr>
                </a:tc>
                <a:tc rowSpan="3">
                  <a:txBody>
                    <a:bodyPr/>
                    <a:lstStyle/>
                    <a:p>
                      <a:pPr algn="ctr"/>
                      <a:r>
                        <a:rPr lang="ja-JP" altLang="en-US" sz="1000" dirty="0">
                          <a:solidFill>
                            <a:schemeClr val="bg1"/>
                          </a:solidFill>
                          <a:latin typeface="HG丸ｺﾞｼｯｸM-PRO" pitchFamily="50" charset="-128"/>
                          <a:ea typeface="HG丸ｺﾞｼｯｸM-PRO" pitchFamily="50" charset="-128"/>
                        </a:rPr>
                        <a:t>男性女性</a:t>
                      </a:r>
                    </a:p>
                  </a:txBody>
                  <a:tcPr vert="eaVert">
                    <a:solidFill>
                      <a:srgbClr val="FF0000"/>
                    </a:solidFill>
                  </a:tcPr>
                </a:tc>
                <a:tc>
                  <a:txBody>
                    <a:bodyPr/>
                    <a:lstStyle/>
                    <a:p>
                      <a:endParaRPr kumimoji="1" lang="ja-JP" altLang="en-US"/>
                    </a:p>
                  </a:txBody>
                  <a:tcPr vert="eaVert">
                    <a:solidFill>
                      <a:schemeClr val="accent5">
                        <a:lumMod val="20000"/>
                        <a:lumOff val="80000"/>
                      </a:schemeClr>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solidFill>
                          <a:latin typeface="HG丸ｺﾞｼｯｸM-PRO" pitchFamily="50" charset="-128"/>
                          <a:ea typeface="HG丸ｺﾞｼｯｸM-PRO" pitchFamily="50" charset="-128"/>
                        </a:rPr>
                        <a:t>男性女性</a:t>
                      </a: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a:txBody>
                    <a:bodyPr/>
                    <a:lstStyle/>
                    <a:p>
                      <a:endParaRPr kumimoji="1" lang="ja-JP" altLang="en-US" dirty="0"/>
                    </a:p>
                  </a:txBody>
                  <a:tcPr vert="eaVert">
                    <a:solidFill>
                      <a:schemeClr val="accent5">
                        <a:lumMod val="20000"/>
                        <a:lumOff val="80000"/>
                      </a:schemeClr>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solidFill>
                          <a:latin typeface="HG丸ｺﾞｼｯｸM-PRO" pitchFamily="50" charset="-128"/>
                          <a:ea typeface="HG丸ｺﾞｼｯｸM-PRO" pitchFamily="50" charset="-128"/>
                        </a:rPr>
                        <a:t>男性</a:t>
                      </a: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vert="eaVert">
                    <a:solidFill>
                      <a:schemeClr val="accent5">
                        <a:lumMod val="20000"/>
                        <a:lumOff val="80000"/>
                      </a:schemeClr>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solidFill>
                          <a:latin typeface="HG丸ｺﾞｼｯｸM-PRO" pitchFamily="50" charset="-128"/>
                          <a:ea typeface="HG丸ｺﾞｼｯｸM-PRO" pitchFamily="50" charset="-128"/>
                        </a:rPr>
                        <a:t>女性</a:t>
                      </a: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HG丸ｺﾞｼｯｸM-PRO" pitchFamily="50" charset="-128"/>
                        <a:ea typeface="HG丸ｺﾞｼｯｸM-PRO" pitchFamily="50" charset="-128"/>
                      </a:endParaRPr>
                    </a:p>
                  </a:txBody>
                  <a:tcPr>
                    <a:solidFill>
                      <a:schemeClr val="accent5">
                        <a:lumMod val="20000"/>
                        <a:lumOff val="80000"/>
                      </a:schemeClr>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6"/>
                  </a:ext>
                </a:extLst>
              </a:tr>
              <a:tr h="406990">
                <a:tc vMerge="1">
                  <a:txBody>
                    <a:bodyPr/>
                    <a:lstStyle/>
                    <a:p>
                      <a:endParaRPr kumimoji="1" lang="ja-JP" altLang="en-US"/>
                    </a:p>
                  </a:txBody>
                  <a:tcPr/>
                </a:tc>
                <a:tc vMerge="1">
                  <a:txBody>
                    <a:bodyPr/>
                    <a:lstStyle/>
                    <a:p>
                      <a:endParaRPr kumimoji="1" lang="ja-JP" altLang="en-US"/>
                    </a:p>
                  </a:txBody>
                  <a:tcPr/>
                </a:tc>
                <a:tc>
                  <a:txBody>
                    <a:bodyPr/>
                    <a:lstStyle/>
                    <a:p>
                      <a:pPr algn="ctr"/>
                      <a:r>
                        <a:rPr lang="ja-JP" altLang="en-US" sz="1200" b="1" dirty="0">
                          <a:latin typeface="HG丸ｺﾞｼｯｸM-PRO" pitchFamily="50" charset="-128"/>
                          <a:ea typeface="HG丸ｺﾞｼｯｸM-PRO" pitchFamily="50" charset="-128"/>
                        </a:rPr>
                        <a:t>知的</a:t>
                      </a:r>
                      <a:endParaRPr lang="en-US" altLang="ja-JP" sz="1200" b="1" dirty="0">
                        <a:latin typeface="HG丸ｺﾞｼｯｸM-PRO" pitchFamily="50" charset="-128"/>
                        <a:ea typeface="HG丸ｺﾞｼｯｸM-PRO" pitchFamily="50" charset="-128"/>
                      </a:endParaRPr>
                    </a:p>
                  </a:txBody>
                  <a:tcPr anchor="ctr"/>
                </a:tc>
                <a:tc gridSpan="2" vMerge="1">
                  <a:txBody>
                    <a:bodyPr/>
                    <a:lstStyle/>
                    <a:p>
                      <a:endParaRPr kumimoji="1" lang="ja-JP" altLang="en-US"/>
                    </a:p>
                  </a:txBody>
                  <a:tcPr/>
                </a:tc>
                <a:tc hMerge="1" vMerge="1">
                  <a:txBody>
                    <a:bodyPr/>
                    <a:lstStyle/>
                    <a:p>
                      <a:endParaRPr kumimoji="1" lang="ja-JP" altLang="en-US"/>
                    </a:p>
                  </a:txBody>
                  <a:tcPr/>
                </a:tc>
                <a:tc>
                  <a:txBody>
                    <a:bodyPr/>
                    <a:lstStyle/>
                    <a:p>
                      <a:endParaRPr kumimoji="1" lang="ja-JP" altLang="en-US" dirty="0"/>
                    </a:p>
                  </a:txBody>
                  <a:tcPr vert="eaVert">
                    <a:solidFill>
                      <a:srgbClr val="FF0000"/>
                    </a:solidFill>
                  </a:tcPr>
                </a:tc>
                <a:tc gridSpan="2" vMerge="1">
                  <a:txBody>
                    <a:bodyPr/>
                    <a:lstStyle/>
                    <a:p>
                      <a:endParaRPr kumimoji="1" lang="ja-JP" altLang="en-US"/>
                    </a:p>
                  </a:txBody>
                  <a:tcPr/>
                </a:tc>
                <a:tc hMerge="1" vMerge="1">
                  <a:txBody>
                    <a:bodyPr/>
                    <a:lstStyle/>
                    <a:p>
                      <a:endParaRPr kumimoji="1" lang="ja-JP" altLang="en-US" dirty="0"/>
                    </a:p>
                  </a:txBody>
                  <a:tcPr vert="eaVert">
                    <a:solidFill>
                      <a:schemeClr val="tx1"/>
                    </a:solidFill>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endParaRPr kumimoji="1" lang="ja-JP" altLang="en-US"/>
                    </a:p>
                  </a:txBody>
                  <a:tcPr vert="eaVert">
                    <a:solidFill>
                      <a:srgbClr val="FF0000"/>
                    </a:solidFill>
                  </a:tcPr>
                </a:tc>
                <a:tc vMerge="1">
                  <a:txBody>
                    <a:bodyPr/>
                    <a:lstStyle/>
                    <a:p>
                      <a:endParaRPr kumimoji="1" lang="ja-JP" altLang="en-US"/>
                    </a:p>
                  </a:txBody>
                  <a:tcPr/>
                </a:tc>
                <a:tc>
                  <a:txBody>
                    <a:bodyPr/>
                    <a:lstStyle/>
                    <a:p>
                      <a:endParaRPr kumimoji="1" lang="ja-JP" altLang="en-US"/>
                    </a:p>
                  </a:txBody>
                  <a:tcPr vert="eaVert">
                    <a:solidFill>
                      <a:srgbClr val="FF0000"/>
                    </a:solidFill>
                  </a:tcPr>
                </a:tc>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vert="eaVert">
                    <a:solidFill>
                      <a:srgbClr val="FF0000"/>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r h="0">
                <a:tc vMerge="1">
                  <a:txBody>
                    <a:bodyPr/>
                    <a:lstStyle/>
                    <a:p>
                      <a:endParaRPr kumimoji="1" lang="ja-JP" altLang="en-US"/>
                    </a:p>
                  </a:txBody>
                  <a:tcPr/>
                </a:tc>
                <a:tc vMerge="1">
                  <a:txBody>
                    <a:bodyPr/>
                    <a:lstStyle/>
                    <a:p>
                      <a:endParaRPr kumimoji="1" lang="ja-JP" altLang="en-US"/>
                    </a:p>
                  </a:txBody>
                  <a:tcPr/>
                </a:tc>
                <a:tc>
                  <a:txBody>
                    <a:bodyPr/>
                    <a:lstStyle/>
                    <a:p>
                      <a:pPr algn="ctr"/>
                      <a:r>
                        <a:rPr lang="ja-JP" altLang="en-US" sz="1200" b="1" dirty="0">
                          <a:latin typeface="HG丸ｺﾞｼｯｸM-PRO" pitchFamily="50" charset="-128"/>
                          <a:ea typeface="HG丸ｺﾞｼｯｸM-PRO" pitchFamily="50" charset="-128"/>
                        </a:rPr>
                        <a:t>精神</a:t>
                      </a:r>
                      <a:endParaRPr lang="en-US" altLang="ja-JP" sz="1200" b="1" dirty="0">
                        <a:latin typeface="HG丸ｺﾞｼｯｸM-PRO" pitchFamily="50" charset="-128"/>
                        <a:ea typeface="HG丸ｺﾞｼｯｸM-PRO" pitchFamily="50" charset="-128"/>
                      </a:endParaRPr>
                    </a:p>
                  </a:txBody>
                  <a:tcPr anchor="ctr"/>
                </a:tc>
                <a:tc gridSpan="2" vMerge="1">
                  <a:txBody>
                    <a:bodyPr/>
                    <a:lstStyle/>
                    <a:p>
                      <a:endParaRPr kumimoji="1" lang="ja-JP" altLang="en-US"/>
                    </a:p>
                  </a:txBody>
                  <a:tcPr/>
                </a:tc>
                <a:tc hMerge="1" vMerge="1">
                  <a:txBody>
                    <a:bodyPr/>
                    <a:lstStyle/>
                    <a:p>
                      <a:endParaRPr kumimoji="1" lang="ja-JP" altLang="en-US"/>
                    </a:p>
                  </a:txBody>
                  <a:tcPr/>
                </a:tc>
                <a:tc>
                  <a:txBody>
                    <a:bodyPr/>
                    <a:lstStyle/>
                    <a:p>
                      <a:endParaRPr kumimoji="1" lang="ja-JP" altLang="en-US" dirty="0"/>
                    </a:p>
                  </a:txBody>
                  <a:tcPr>
                    <a:solidFill>
                      <a:srgbClr val="FF0000"/>
                    </a:solidFill>
                  </a:tcPr>
                </a:tc>
                <a:tc gridSpan="2" vMerge="1">
                  <a:txBody>
                    <a:bodyPr/>
                    <a:lstStyle/>
                    <a:p>
                      <a:endParaRPr kumimoji="1" lang="ja-JP" altLang="en-US"/>
                    </a:p>
                  </a:txBody>
                  <a:tcPr/>
                </a:tc>
                <a:tc hMerge="1" vMerge="1">
                  <a:txBody>
                    <a:bodyPr/>
                    <a:lstStyle/>
                    <a:p>
                      <a:endParaRPr kumimoji="1" lang="ja-JP" altLang="en-US" dirty="0"/>
                    </a:p>
                  </a:txBody>
                  <a:tcPr>
                    <a:solidFill>
                      <a:schemeClr val="accent5">
                        <a:lumMod val="20000"/>
                        <a:lumOff val="80000"/>
                      </a:schemeClr>
                    </a:solidFill>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endParaRPr kumimoji="1" lang="ja-JP" altLang="en-US"/>
                    </a:p>
                  </a:txBody>
                  <a:tcPr>
                    <a:solidFill>
                      <a:srgbClr val="FF0000"/>
                    </a:solidFill>
                  </a:tcPr>
                </a:tc>
                <a:tc vMerge="1">
                  <a:txBody>
                    <a:bodyPr/>
                    <a:lstStyle/>
                    <a:p>
                      <a:endParaRPr kumimoji="1" lang="ja-JP" altLang="en-US"/>
                    </a:p>
                  </a:txBody>
                  <a:tcPr/>
                </a:tc>
                <a:tc>
                  <a:txBody>
                    <a:bodyPr/>
                    <a:lstStyle/>
                    <a:p>
                      <a:endParaRPr kumimoji="1" lang="ja-JP" altLang="en-US"/>
                    </a:p>
                  </a:txBody>
                  <a:tcPr>
                    <a:solidFill>
                      <a:srgbClr val="FF0000"/>
                    </a:solidFill>
                  </a:tcPr>
                </a:tc>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rgbClr val="FF0000"/>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8"/>
                  </a:ext>
                </a:extLst>
              </a:tr>
              <a:tr h="332992">
                <a:tc vMerge="1">
                  <a:txBody>
                    <a:bodyPr/>
                    <a:lstStyle/>
                    <a:p>
                      <a:pPr algn="ctr"/>
                      <a:endParaRPr lang="en-US" altLang="ja-JP" sz="1200" b="1" dirty="0">
                        <a:latin typeface="HG丸ｺﾞｼｯｸM-PRO" pitchFamily="50" charset="-128"/>
                        <a:ea typeface="HG丸ｺﾞｼｯｸM-PRO" pitchFamily="50" charset="-128"/>
                      </a:endParaRPr>
                    </a:p>
                  </a:txBody>
                  <a:tcPr vert="eaVert" anchor="ctr"/>
                </a:tc>
                <a:tc gridSpan="2">
                  <a:txBody>
                    <a:bodyPr/>
                    <a:lstStyle/>
                    <a:p>
                      <a:pPr algn="ctr"/>
                      <a:r>
                        <a:rPr lang="ja-JP" altLang="en-US" sz="1200" b="1" dirty="0">
                          <a:latin typeface="HG丸ｺﾞｼｯｸM-PRO" pitchFamily="50" charset="-128"/>
                          <a:ea typeface="HG丸ｺﾞｼｯｸM-PRO" pitchFamily="50" charset="-128"/>
                        </a:rPr>
                        <a:t>日中活動の場</a:t>
                      </a:r>
                      <a:endParaRPr lang="en-US" altLang="ja-JP" sz="1200" b="1" dirty="0">
                        <a:latin typeface="HG丸ｺﾞｼｯｸM-PRO" pitchFamily="50" charset="-128"/>
                        <a:ea typeface="HG丸ｺﾞｼｯｸM-PRO" pitchFamily="50" charset="-128"/>
                      </a:endParaRPr>
                    </a:p>
                  </a:txBody>
                  <a:tcPr anchor="ctr"/>
                </a:tc>
                <a:tc hMerge="1">
                  <a:txBody>
                    <a:bodyPr/>
                    <a:lstStyle/>
                    <a:p>
                      <a:endParaRPr kumimoji="1" lang="ja-JP" altLang="en-US"/>
                    </a:p>
                  </a:txBody>
                  <a:tcPr/>
                </a:tc>
                <a:tc gridSpan="3">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rgbClr val="FF0000"/>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rgbClr val="FF0000"/>
                    </a:solidFill>
                  </a:tcPr>
                </a:tc>
                <a:tc hMerge="1">
                  <a:txBody>
                    <a:bodyPr/>
                    <a:lstStyle/>
                    <a:p>
                      <a:endParaRPr kumimoji="1" lang="ja-JP" altLang="en-US"/>
                    </a:p>
                  </a:txBody>
                  <a:tcPr/>
                </a:tc>
                <a:tc>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rgbClr val="FF0000"/>
                    </a:solidFill>
                  </a:tcPr>
                </a:tc>
                <a:tc gridSpan="2">
                  <a:txBody>
                    <a:bodyPr/>
                    <a:lstStyle/>
                    <a:p>
                      <a:endParaRPr lang="ja-JP" altLang="en-US" sz="1000" dirty="0">
                        <a:solidFill>
                          <a:schemeClr val="bg1"/>
                        </a:solidFill>
                        <a:latin typeface="HG丸ｺﾞｼｯｸM-PRO" pitchFamily="50" charset="-128"/>
                        <a:ea typeface="HG丸ｺﾞｼｯｸM-PRO" pitchFamily="50" charset="-128"/>
                      </a:endParaRPr>
                    </a:p>
                  </a:txBody>
                  <a:tcPr>
                    <a:solidFill>
                      <a:srgbClr val="FF0000"/>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rgbClr val="FF0000"/>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rgbClr val="FF0000"/>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solidFill>
                          <a:latin typeface="HG丸ｺﾞｼｯｸM-PRO" pitchFamily="50" charset="-128"/>
                          <a:ea typeface="HG丸ｺﾞｼｯｸM-PRO" pitchFamily="50" charset="-128"/>
                        </a:rPr>
                        <a:t>（地活）</a:t>
                      </a:r>
                      <a:endParaRPr kumimoji="1" lang="en-US" altLang="ja-JP" sz="1000" dirty="0">
                        <a:solidFill>
                          <a:schemeClr val="bg1"/>
                        </a:solidFill>
                        <a:latin typeface="HG丸ｺﾞｼｯｸM-PRO" pitchFamily="50" charset="-128"/>
                        <a:ea typeface="HG丸ｺﾞｼｯｸM-PRO" pitchFamily="50" charset="-128"/>
                      </a:endParaRPr>
                    </a:p>
                  </a:txBody>
                  <a:tcPr>
                    <a:solidFill>
                      <a:srgbClr val="FC10F6"/>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rgbClr val="FF0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extLst>
                  <a:ext uri="{0D108BD9-81ED-4DB2-BD59-A6C34878D82A}">
                    <a16:rowId xmlns:a16="http://schemas.microsoft.com/office/drawing/2014/main" val="10009"/>
                  </a:ext>
                </a:extLst>
              </a:tr>
              <a:tr h="554986">
                <a:tc>
                  <a:txBody>
                    <a:bodyPr/>
                    <a:lstStyle/>
                    <a:p>
                      <a:pPr algn="ctr"/>
                      <a:r>
                        <a:rPr lang="ja-JP" altLang="en-US" sz="1100" b="1" dirty="0">
                          <a:latin typeface="HG丸ｺﾞｼｯｸM-PRO" pitchFamily="50" charset="-128"/>
                          <a:ea typeface="HG丸ｺﾞｼｯｸM-PRO" pitchFamily="50" charset="-128"/>
                        </a:rPr>
                        <a:t>専門性</a:t>
                      </a:r>
                      <a:endParaRPr lang="en-US" altLang="ja-JP" sz="1100" b="1" dirty="0">
                        <a:latin typeface="HG丸ｺﾞｼｯｸM-PRO" pitchFamily="50" charset="-128"/>
                        <a:ea typeface="HG丸ｺﾞｼｯｸM-PRO" pitchFamily="50" charset="-128"/>
                      </a:endParaRPr>
                    </a:p>
                    <a:p>
                      <a:pPr algn="ctr"/>
                      <a:r>
                        <a:rPr lang="ja-JP" altLang="en-US" sz="1100" b="1" dirty="0">
                          <a:latin typeface="HG丸ｺﾞｼｯｸM-PRO" pitchFamily="50" charset="-128"/>
                          <a:ea typeface="HG丸ｺﾞｼｯｸM-PRO" pitchFamily="50" charset="-128"/>
                        </a:rPr>
                        <a:t>・体制</a:t>
                      </a:r>
                      <a:endParaRPr lang="en-US" altLang="ja-JP" sz="1100" b="1" dirty="0">
                        <a:latin typeface="HG丸ｺﾞｼｯｸM-PRO" pitchFamily="50" charset="-128"/>
                        <a:ea typeface="HG丸ｺﾞｼｯｸM-PRO" pitchFamily="50" charset="-128"/>
                      </a:endParaRPr>
                    </a:p>
                  </a:txBody>
                  <a:tcPr vert="eaVert" anchor="ctr"/>
                </a:tc>
                <a:tc gridSpan="2">
                  <a:txBody>
                    <a:bodyPr/>
                    <a:lstStyle/>
                    <a:p>
                      <a:pPr algn="ctr"/>
                      <a:r>
                        <a:rPr lang="ja-JP" altLang="en-US" sz="1200" b="1" dirty="0">
                          <a:latin typeface="HG丸ｺﾞｼｯｸM-PRO" pitchFamily="50" charset="-128"/>
                          <a:ea typeface="HG丸ｺﾞｼｯｸM-PRO" pitchFamily="50" charset="-128"/>
                        </a:rPr>
                        <a:t>基幹相談支援センター</a:t>
                      </a:r>
                      <a:endParaRPr lang="en-US" altLang="ja-JP" sz="1200" b="1" dirty="0">
                        <a:latin typeface="HG丸ｺﾞｼｯｸM-PRO" pitchFamily="50" charset="-128"/>
                        <a:ea typeface="HG丸ｺﾞｼｯｸM-PRO" pitchFamily="50" charset="-128"/>
                      </a:endParaRPr>
                    </a:p>
                  </a:txBody>
                  <a:tcPr anchor="ctr"/>
                </a:tc>
                <a:tc hMerge="1">
                  <a:txBody>
                    <a:bodyPr/>
                    <a:lstStyle/>
                    <a:p>
                      <a:endParaRPr kumimoji="1" lang="ja-JP" altLang="en-US"/>
                    </a:p>
                  </a:txBody>
                  <a:tcPr/>
                </a:tc>
                <a:tc gridSpan="3">
                  <a:txBody>
                    <a:bodyPr/>
                    <a:lstStyle/>
                    <a:p>
                      <a:endParaRPr lang="ja-JP" altLang="en-US" dirty="0"/>
                    </a:p>
                  </a:txBody>
                  <a:tcP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lang="ja-JP" altLang="en-US" dirty="0"/>
                    </a:p>
                  </a:txBody>
                  <a:tcPr>
                    <a:solidFill>
                      <a:schemeClr val="accent5">
                        <a:lumMod val="20000"/>
                        <a:lumOff val="80000"/>
                      </a:schemeClr>
                    </a:solidFill>
                  </a:tcPr>
                </a:tc>
                <a:tc hMerge="1">
                  <a:txBody>
                    <a:bodyPr/>
                    <a:lstStyle/>
                    <a:p>
                      <a:endParaRPr kumimoji="1" lang="ja-JP" altLang="en-US"/>
                    </a:p>
                  </a:txBody>
                  <a:tcPr/>
                </a:tc>
                <a:tc>
                  <a:txBody>
                    <a:bodyPr/>
                    <a:lstStyle/>
                    <a:p>
                      <a:endParaRPr lang="ja-JP" altLang="en-US" dirty="0"/>
                    </a:p>
                  </a:txBody>
                  <a:tcPr>
                    <a:solidFill>
                      <a:schemeClr val="accent5">
                        <a:lumMod val="20000"/>
                        <a:lumOff val="80000"/>
                      </a:schemeClr>
                    </a:solidFill>
                  </a:tcPr>
                </a:tc>
                <a:tc gridSpan="2">
                  <a:txBody>
                    <a:bodyPr/>
                    <a:lstStyle/>
                    <a:p>
                      <a:endParaRPr lang="ja-JP" altLang="en-US" dirty="0"/>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bg1"/>
                          </a:solidFill>
                          <a:latin typeface="HG丸ｺﾞｼｯｸM-PRO" pitchFamily="50" charset="-128"/>
                          <a:ea typeface="HG丸ｺﾞｼｯｸM-PRO" pitchFamily="50" charset="-128"/>
                        </a:rPr>
                        <a:t>（基幹機能一部委託）</a:t>
                      </a:r>
                      <a:endParaRPr kumimoji="1" lang="en-US" altLang="ja-JP" sz="1000" dirty="0">
                        <a:solidFill>
                          <a:schemeClr val="bg1"/>
                        </a:solidFill>
                        <a:latin typeface="HG丸ｺﾞｼｯｸM-PRO" pitchFamily="50" charset="-128"/>
                        <a:ea typeface="HG丸ｺﾞｼｯｸM-PRO" pitchFamily="50" charset="-128"/>
                      </a:endParaRPr>
                    </a:p>
                  </a:txBody>
                  <a:tcPr>
                    <a:solidFill>
                      <a:srgbClr val="FC10F6"/>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h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latin typeface="HG丸ｺﾞｼｯｸM-PRO" pitchFamily="50" charset="-128"/>
                        <a:ea typeface="HG丸ｺﾞｼｯｸM-PRO" pitchFamily="50" charset="-128"/>
                      </a:endParaRPr>
                    </a:p>
                  </a:txBody>
                  <a:tcPr>
                    <a:solidFill>
                      <a:srgbClr val="FF0000"/>
                    </a:solidFill>
                  </a:tcPr>
                </a:tc>
                <a:extLst>
                  <a:ext uri="{0D108BD9-81ED-4DB2-BD59-A6C34878D82A}">
                    <a16:rowId xmlns:a16="http://schemas.microsoft.com/office/drawing/2014/main" val="10010"/>
                  </a:ext>
                </a:extLst>
              </a:tr>
            </a:tbl>
          </a:graphicData>
        </a:graphic>
      </p:graphicFrame>
      <p:sp>
        <p:nvSpPr>
          <p:cNvPr id="9" name="テキスト ボックス 8"/>
          <p:cNvSpPr txBox="1"/>
          <p:nvPr/>
        </p:nvSpPr>
        <p:spPr>
          <a:xfrm>
            <a:off x="6111187" y="6581348"/>
            <a:ext cx="3519516" cy="230832"/>
          </a:xfrm>
          <a:prstGeom prst="rect">
            <a:avLst/>
          </a:prstGeom>
          <a:noFill/>
        </p:spPr>
        <p:txBody>
          <a:bodyPr wrap="square" rtlCol="0">
            <a:spAutoFit/>
          </a:bodyPr>
          <a:lstStyle/>
          <a:p>
            <a:r>
              <a:rPr kumimoji="1" lang="en-US" altLang="ja-JP" sz="900" dirty="0">
                <a:solidFill>
                  <a:schemeClr val="bg1">
                    <a:lumMod val="50000"/>
                  </a:schemeClr>
                </a:solidFill>
                <a:latin typeface="HG丸ｺﾞｼｯｸM-PRO" pitchFamily="50" charset="-128"/>
                <a:ea typeface="HG丸ｺﾞｼｯｸM-PRO" pitchFamily="50" charset="-128"/>
              </a:rPr>
              <a:t>※</a:t>
            </a:r>
            <a:r>
              <a:rPr lang="ja-JP" altLang="en-US" sz="900" dirty="0">
                <a:solidFill>
                  <a:schemeClr val="bg1">
                    <a:lumMod val="50000"/>
                  </a:schemeClr>
                </a:solidFill>
                <a:latin typeface="HG丸ｺﾞｼｯｸM-PRO" pitchFamily="50" charset="-128"/>
                <a:ea typeface="HG丸ｺﾞｼｯｸM-PRO" pitchFamily="50" charset="-128"/>
              </a:rPr>
              <a:t>拠点整備等への関与が期待される法人を中心に記載</a:t>
            </a:r>
            <a:endParaRPr kumimoji="1" lang="ja-JP" altLang="en-US" sz="900" dirty="0">
              <a:solidFill>
                <a:schemeClr val="bg1">
                  <a:lumMod val="50000"/>
                </a:schemeClr>
              </a:solidFill>
              <a:latin typeface="HG丸ｺﾞｼｯｸM-PRO" pitchFamily="50" charset="-128"/>
              <a:ea typeface="HG丸ｺﾞｼｯｸM-PRO" pitchFamily="50" charset="-128"/>
            </a:endParaRPr>
          </a:p>
        </p:txBody>
      </p:sp>
      <p:sp>
        <p:nvSpPr>
          <p:cNvPr id="2" name="フローチャート: 結合子 1"/>
          <p:cNvSpPr/>
          <p:nvPr/>
        </p:nvSpPr>
        <p:spPr>
          <a:xfrm>
            <a:off x="119266" y="1620338"/>
            <a:ext cx="238539" cy="218661"/>
          </a:xfrm>
          <a:prstGeom prst="flowChartConnector">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１</a:t>
            </a:r>
          </a:p>
        </p:txBody>
      </p:sp>
      <p:sp>
        <p:nvSpPr>
          <p:cNvPr id="10" name="フローチャート: 結合子 9"/>
          <p:cNvSpPr/>
          <p:nvPr/>
        </p:nvSpPr>
        <p:spPr>
          <a:xfrm>
            <a:off x="132516" y="2814663"/>
            <a:ext cx="238539" cy="218661"/>
          </a:xfrm>
          <a:prstGeom prst="flowChartConnector">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rPr>
              <a:t>２</a:t>
            </a:r>
            <a:endParaRPr kumimoji="1" lang="ja-JP" altLang="en-US" sz="800" dirty="0">
              <a:solidFill>
                <a:schemeClr val="tx1"/>
              </a:solidFill>
            </a:endParaRPr>
          </a:p>
        </p:txBody>
      </p:sp>
      <p:sp>
        <p:nvSpPr>
          <p:cNvPr id="11" name="フローチャート: 結合子 10"/>
          <p:cNvSpPr/>
          <p:nvPr/>
        </p:nvSpPr>
        <p:spPr>
          <a:xfrm>
            <a:off x="119267" y="4384245"/>
            <a:ext cx="238539" cy="218661"/>
          </a:xfrm>
          <a:prstGeom prst="flowChartConnector">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rPr>
              <a:t>３</a:t>
            </a:r>
            <a:endParaRPr kumimoji="1" lang="ja-JP" altLang="en-US" sz="800" dirty="0">
              <a:solidFill>
                <a:schemeClr val="tx1"/>
              </a:solidFill>
            </a:endParaRPr>
          </a:p>
        </p:txBody>
      </p:sp>
      <p:sp>
        <p:nvSpPr>
          <p:cNvPr id="15" name="フローチャート: 結合子 14"/>
          <p:cNvSpPr/>
          <p:nvPr/>
        </p:nvSpPr>
        <p:spPr>
          <a:xfrm>
            <a:off x="298169" y="5846385"/>
            <a:ext cx="238539" cy="218661"/>
          </a:xfrm>
          <a:prstGeom prst="flowChartConnector">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rPr>
              <a:t>５</a:t>
            </a:r>
            <a:endParaRPr kumimoji="1" lang="ja-JP" altLang="en-US" sz="800" dirty="0">
              <a:solidFill>
                <a:schemeClr val="tx1"/>
              </a:solidFill>
            </a:endParaRPr>
          </a:p>
        </p:txBody>
      </p:sp>
      <p:sp>
        <p:nvSpPr>
          <p:cNvPr id="16" name="フローチャート: 結合子 15"/>
          <p:cNvSpPr/>
          <p:nvPr/>
        </p:nvSpPr>
        <p:spPr>
          <a:xfrm>
            <a:off x="59630" y="5846386"/>
            <a:ext cx="238539" cy="218661"/>
          </a:xfrm>
          <a:prstGeom prst="flowChartConnector">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rPr>
              <a:t>４</a:t>
            </a:r>
            <a:endParaRPr kumimoji="1" lang="ja-JP" altLang="en-US" sz="8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2980287970"/>
              </p:ext>
            </p:extLst>
          </p:nvPr>
        </p:nvGraphicFramePr>
        <p:xfrm>
          <a:off x="12304" y="845178"/>
          <a:ext cx="9143996" cy="5518797"/>
        </p:xfrm>
        <a:graphic>
          <a:graphicData uri="http://schemas.openxmlformats.org/drawingml/2006/table">
            <a:tbl>
              <a:tblPr firstRow="1" bandRow="1">
                <a:tableStyleId>{00A15C55-8517-42AA-B614-E9B94910E393}</a:tableStyleId>
              </a:tblPr>
              <a:tblGrid>
                <a:gridCol w="1669142">
                  <a:extLst>
                    <a:ext uri="{9D8B030D-6E8A-4147-A177-3AD203B41FA5}">
                      <a16:colId xmlns:a16="http://schemas.microsoft.com/office/drawing/2014/main" val="20000"/>
                    </a:ext>
                  </a:extLst>
                </a:gridCol>
                <a:gridCol w="3407389">
                  <a:extLst>
                    <a:ext uri="{9D8B030D-6E8A-4147-A177-3AD203B41FA5}">
                      <a16:colId xmlns:a16="http://schemas.microsoft.com/office/drawing/2014/main" val="3088003779"/>
                    </a:ext>
                  </a:extLst>
                </a:gridCol>
                <a:gridCol w="4067465">
                  <a:extLst>
                    <a:ext uri="{9D8B030D-6E8A-4147-A177-3AD203B41FA5}">
                      <a16:colId xmlns:a16="http://schemas.microsoft.com/office/drawing/2014/main" val="1280120145"/>
                    </a:ext>
                  </a:extLst>
                </a:gridCol>
              </a:tblGrid>
              <a:tr h="420323">
                <a:tc>
                  <a:txBody>
                    <a:bodyPr/>
                    <a:lstStyle/>
                    <a:p>
                      <a:pPr algn="ctr"/>
                      <a:r>
                        <a:rPr kumimoji="1" lang="ja-JP" altLang="en-US" sz="1400" dirty="0"/>
                        <a:t>機能</a:t>
                      </a:r>
                    </a:p>
                  </a:txBody>
                  <a:tcPr anchor="ctr"/>
                </a:tc>
                <a:tc>
                  <a:txBody>
                    <a:bodyPr/>
                    <a:lstStyle/>
                    <a:p>
                      <a:pPr algn="ctr"/>
                      <a:r>
                        <a:rPr kumimoji="1" lang="ja-JP" altLang="en-US" sz="1400" dirty="0"/>
                        <a:t>機能詳細</a:t>
                      </a:r>
                      <a:endParaRPr kumimoji="1" lang="en-US" altLang="ja-JP" sz="1400" dirty="0"/>
                    </a:p>
                    <a:p>
                      <a:pPr algn="ctr"/>
                      <a:r>
                        <a:rPr kumimoji="1" lang="ja-JP" altLang="en-US" sz="1000" dirty="0"/>
                        <a:t>（具体的内容例）</a:t>
                      </a:r>
                    </a:p>
                  </a:txBody>
                  <a:tcPr anchor="ctr"/>
                </a:tc>
                <a:tc>
                  <a:txBody>
                    <a:bodyPr/>
                    <a:lstStyle/>
                    <a:p>
                      <a:pPr algn="ctr"/>
                      <a:r>
                        <a:rPr kumimoji="1" lang="ja-JP" altLang="en-US" sz="1000" dirty="0"/>
                        <a:t>平成３０年度</a:t>
                      </a:r>
                      <a:r>
                        <a:rPr kumimoji="1" lang="ja-JP" altLang="en-US" sz="1000" dirty="0" err="1"/>
                        <a:t>障がい</a:t>
                      </a:r>
                      <a:r>
                        <a:rPr kumimoji="1" lang="ja-JP" altLang="en-US" sz="1000" dirty="0"/>
                        <a:t>福祉サービス基本報酬見直しでの地域生活支援拠点等の機能強化部分</a:t>
                      </a:r>
                    </a:p>
                  </a:txBody>
                  <a:tcPr anchor="ctr"/>
                </a:tc>
                <a:extLst>
                  <a:ext uri="{0D108BD9-81ED-4DB2-BD59-A6C34878D82A}">
                    <a16:rowId xmlns:a16="http://schemas.microsoft.com/office/drawing/2014/main" val="10000"/>
                  </a:ext>
                </a:extLst>
              </a:tr>
              <a:tr h="1092839">
                <a:tc>
                  <a:txBody>
                    <a:bodyPr/>
                    <a:lstStyle/>
                    <a:p>
                      <a:pPr algn="ctr"/>
                      <a:r>
                        <a:rPr lang="ja-JP" altLang="en-US" sz="1200" b="1" dirty="0">
                          <a:latin typeface="+mj-ea"/>
                          <a:ea typeface="+mj-ea"/>
                        </a:rPr>
                        <a:t>①２４時間</a:t>
                      </a:r>
                      <a:endParaRPr lang="en-US" altLang="ja-JP" sz="1200" b="1" dirty="0">
                        <a:latin typeface="+mj-ea"/>
                        <a:ea typeface="+mj-ea"/>
                      </a:endParaRPr>
                    </a:p>
                    <a:p>
                      <a:pPr algn="ctr"/>
                      <a:r>
                        <a:rPr lang="ja-JP" altLang="en-US" sz="1200" b="1" dirty="0">
                          <a:latin typeface="+mj-ea"/>
                          <a:ea typeface="+mj-ea"/>
                        </a:rPr>
                        <a:t>対応相談　</a:t>
                      </a:r>
                      <a:endParaRPr lang="en-US" altLang="ja-JP" sz="1200" b="1" dirty="0">
                        <a:latin typeface="+mj-ea"/>
                        <a:ea typeface="+mj-ea"/>
                      </a:endParaRPr>
                    </a:p>
                    <a:p>
                      <a:pPr algn="ctr"/>
                      <a:r>
                        <a:rPr lang="ja-JP" altLang="en-US" sz="1000" b="1" dirty="0">
                          <a:latin typeface="+mj-ea"/>
                          <a:ea typeface="+mj-ea"/>
                        </a:rPr>
                        <a:t>（地域移行、</a:t>
                      </a:r>
                      <a:endParaRPr lang="en-US" altLang="ja-JP" sz="1000" b="1" dirty="0">
                        <a:latin typeface="+mj-ea"/>
                        <a:ea typeface="+mj-ea"/>
                      </a:endParaRPr>
                    </a:p>
                    <a:p>
                      <a:pPr algn="ctr"/>
                      <a:r>
                        <a:rPr lang="ja-JP" altLang="en-US" sz="1000" b="1" dirty="0">
                          <a:latin typeface="+mj-ea"/>
                          <a:ea typeface="+mj-ea"/>
                        </a:rPr>
                        <a:t>親元からの自立）</a:t>
                      </a:r>
                      <a:endParaRPr kumimoji="1" lang="ja-JP" altLang="en-US" sz="1000" dirty="0">
                        <a:latin typeface="+mj-ea"/>
                        <a:ea typeface="+mj-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j-ea"/>
                          <a:ea typeface="+mj-ea"/>
                        </a:rPr>
                        <a:t>・基幹センター、相談支援事業所とともに</a:t>
                      </a:r>
                      <a:r>
                        <a:rPr kumimoji="1" lang="ja-JP" altLang="en-US" sz="1050" kern="1200" dirty="0">
                          <a:solidFill>
                            <a:schemeClr val="dk1"/>
                          </a:solidFill>
                          <a:latin typeface="+mj-ea"/>
                          <a:ea typeface="+mn-ea"/>
                          <a:cs typeface="+mn-cs"/>
                        </a:rPr>
                        <a:t>地域定着支援（サービス）を活用した</a:t>
                      </a:r>
                      <a:r>
                        <a:rPr kumimoji="1" lang="ja-JP" altLang="en-US" sz="1050" u="sng" kern="1200" dirty="0">
                          <a:solidFill>
                            <a:srgbClr val="FF0000"/>
                          </a:solidFill>
                          <a:latin typeface="+mj-ea"/>
                          <a:ea typeface="+mn-ea"/>
                          <a:cs typeface="+mn-cs"/>
                        </a:rPr>
                        <a:t>コーディネーターを配置</a:t>
                      </a:r>
                      <a:r>
                        <a:rPr kumimoji="1" lang="ja-JP" altLang="en-US" sz="1050" kern="1200" dirty="0">
                          <a:solidFill>
                            <a:schemeClr val="dk1"/>
                          </a:solidFill>
                          <a:latin typeface="+mj-ea"/>
                          <a:ea typeface="+mn-ea"/>
                          <a:cs typeface="+mn-cs"/>
                        </a:rPr>
                        <a:t>し、緊急時に支援が見込めない世帯を事前に</a:t>
                      </a:r>
                      <a:r>
                        <a:rPr kumimoji="1" lang="ja-JP" altLang="en-US" sz="1050" u="sng" kern="1200" dirty="0">
                          <a:solidFill>
                            <a:srgbClr val="FF0000"/>
                          </a:solidFill>
                          <a:latin typeface="+mj-ea"/>
                          <a:ea typeface="+mn-ea"/>
                          <a:cs typeface="+mn-cs"/>
                        </a:rPr>
                        <a:t>把握・登録</a:t>
                      </a:r>
                      <a:r>
                        <a:rPr kumimoji="1" lang="ja-JP" altLang="en-US" sz="1050" kern="1200" dirty="0">
                          <a:solidFill>
                            <a:schemeClr val="dk1"/>
                          </a:solidFill>
                          <a:latin typeface="+mj-ea"/>
                          <a:ea typeface="+mn-ea"/>
                          <a:cs typeface="+mn-cs"/>
                        </a:rPr>
                        <a:t>した上で、常時の連絡体制を確保し、</a:t>
                      </a:r>
                      <a:r>
                        <a:rPr kumimoji="1" lang="ja-JP" altLang="en-US" sz="1050" dirty="0">
                          <a:latin typeface="+mj-ea"/>
                          <a:ea typeface="+mj-ea"/>
                        </a:rPr>
                        <a:t>障がいの特性に起因して生じた緊急の事態等に必要なサービスのコーディネートや相談その他必要な支援を行う機能</a:t>
                      </a:r>
                      <a:endParaRPr kumimoji="1" lang="en-US" altLang="ja-JP" sz="1050" dirty="0">
                        <a:latin typeface="+mj-ea"/>
                        <a:ea typeface="+mj-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j-ea"/>
                          <a:ea typeface="+mj-ea"/>
                        </a:rPr>
                        <a:t>●特定相談支援事業所等にコーディネーターの役割を担う相談支援専門員を配置し、連携する短期入所への緊急時の受け入れの対応を評価。</a:t>
                      </a:r>
                      <a:endParaRPr kumimoji="1" lang="en-US" altLang="ja-JP" sz="1050" dirty="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j-ea"/>
                          <a:ea typeface="+mj-ea"/>
                        </a:rPr>
                        <a:t>・</a:t>
                      </a:r>
                      <a:r>
                        <a:rPr kumimoji="1" lang="ja-JP" altLang="en-US" sz="1050" b="0" dirty="0">
                          <a:solidFill>
                            <a:srgbClr val="FF0000"/>
                          </a:solidFill>
                          <a:latin typeface="HG創英角ｺﾞｼｯｸUB" panose="020B0909000000000000" pitchFamily="49" charset="-128"/>
                          <a:ea typeface="HG創英角ｺﾞｼｯｸUB" panose="020B0909000000000000" pitchFamily="49" charset="-128"/>
                        </a:rPr>
                        <a:t>地域生活拠点等相談強化加算　７００単位／回（月４回限度）　</a:t>
                      </a:r>
                      <a:r>
                        <a:rPr kumimoji="1" lang="ja-JP" altLang="en-US" sz="1050" dirty="0">
                          <a:latin typeface="+mj-ea"/>
                          <a:ea typeface="+mj-ea"/>
                        </a:rPr>
                        <a:t>等　　</a:t>
                      </a:r>
                      <a:endParaRPr kumimoji="1" lang="en-US" altLang="ja-JP" sz="1050" dirty="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j-ea"/>
                          <a:ea typeface="+mj-ea"/>
                        </a:rPr>
                        <a:t>※</a:t>
                      </a:r>
                      <a:r>
                        <a:rPr kumimoji="1" lang="ja-JP" altLang="en-US" sz="1050" dirty="0">
                          <a:latin typeface="+mj-ea"/>
                          <a:ea typeface="+mj-ea"/>
                        </a:rPr>
                        <a:t>協議会等での合意形成及び拠点等として市の承認が必要</a:t>
                      </a:r>
                      <a:endParaRPr kumimoji="1" lang="en-US" altLang="ja-JP" sz="1050" dirty="0">
                        <a:latin typeface="+mj-ea"/>
                        <a:ea typeface="+mj-ea"/>
                      </a:endParaRPr>
                    </a:p>
                  </a:txBody>
                  <a:tcPr anchor="ctr"/>
                </a:tc>
                <a:extLst>
                  <a:ext uri="{0D108BD9-81ED-4DB2-BD59-A6C34878D82A}">
                    <a16:rowId xmlns:a16="http://schemas.microsoft.com/office/drawing/2014/main" val="10001"/>
                  </a:ext>
                </a:extLst>
              </a:tr>
              <a:tr h="840645">
                <a:tc>
                  <a:txBody>
                    <a:bodyPr/>
                    <a:lstStyle/>
                    <a:p>
                      <a:pPr algn="ctr"/>
                      <a:r>
                        <a:rPr lang="ja-JP" altLang="en-US" sz="1200" b="1" dirty="0">
                          <a:latin typeface="+mj-ea"/>
                          <a:ea typeface="+mj-ea"/>
                        </a:rPr>
                        <a:t>②緊急時の</a:t>
                      </a:r>
                      <a:endParaRPr lang="en-US" altLang="ja-JP" sz="1200" b="1" dirty="0">
                        <a:latin typeface="+mj-ea"/>
                        <a:ea typeface="+mj-ea"/>
                      </a:endParaRPr>
                    </a:p>
                    <a:p>
                      <a:pPr algn="ctr"/>
                      <a:r>
                        <a:rPr lang="ja-JP" altLang="en-US" sz="1200" b="1" dirty="0">
                          <a:latin typeface="+mj-ea"/>
                          <a:ea typeface="+mj-ea"/>
                        </a:rPr>
                        <a:t>受け入れ</a:t>
                      </a:r>
                      <a:endParaRPr lang="en-US" altLang="ja-JP" sz="1200" b="1" dirty="0">
                        <a:latin typeface="+mj-ea"/>
                        <a:ea typeface="+mj-ea"/>
                      </a:endParaRPr>
                    </a:p>
                    <a:p>
                      <a:pPr algn="ctr"/>
                      <a:r>
                        <a:rPr lang="ja-JP" altLang="en-US" sz="1000" b="1" dirty="0">
                          <a:latin typeface="+mj-ea"/>
                          <a:ea typeface="+mj-ea"/>
                        </a:rPr>
                        <a:t>（ショートステイの利便性、</a:t>
                      </a:r>
                      <a:endParaRPr lang="en-US" altLang="ja-JP" sz="1000" b="1" dirty="0">
                        <a:latin typeface="+mj-ea"/>
                        <a:ea typeface="+mj-ea"/>
                      </a:endParaRPr>
                    </a:p>
                    <a:p>
                      <a:pPr algn="ctr"/>
                      <a:r>
                        <a:rPr lang="ja-JP" altLang="en-US" sz="1000" b="1" dirty="0">
                          <a:latin typeface="+mj-ea"/>
                          <a:ea typeface="+mj-ea"/>
                        </a:rPr>
                        <a:t>対応力向上）</a:t>
                      </a:r>
                      <a:endParaRPr lang="en-US" altLang="ja-JP" sz="1000" b="1" dirty="0">
                        <a:latin typeface="+mj-ea"/>
                        <a:ea typeface="+mj-ea"/>
                      </a:endParaRPr>
                    </a:p>
                  </a:txBody>
                  <a:tcPr anchor="ctr"/>
                </a:tc>
                <a:tc>
                  <a:txBody>
                    <a:bodyPr/>
                    <a:lstStyle/>
                    <a:p>
                      <a:pPr algn="l"/>
                      <a:r>
                        <a:rPr lang="ja-JP" altLang="en-US" sz="1050" b="0" dirty="0">
                          <a:latin typeface="+mj-ea"/>
                          <a:ea typeface="+mj-ea"/>
                        </a:rPr>
                        <a:t>・短期入所を活用した常時の緊急受入体制等を確保した上で、介護者の急病や</a:t>
                      </a:r>
                      <a:r>
                        <a:rPr lang="ja-JP" altLang="en-US" sz="1050" b="0" dirty="0" err="1">
                          <a:latin typeface="+mj-ea"/>
                          <a:ea typeface="+mj-ea"/>
                        </a:rPr>
                        <a:t>障がい</a:t>
                      </a:r>
                      <a:r>
                        <a:rPr lang="ja-JP" altLang="en-US" sz="1050" b="0" dirty="0">
                          <a:latin typeface="+mj-ea"/>
                          <a:ea typeface="+mj-ea"/>
                        </a:rPr>
                        <a:t>者の状態変化等の緊急時の受け入れや医療機関への連絡等の必要な対応を行う機能</a:t>
                      </a:r>
                      <a:endParaRPr lang="en-US" altLang="ja-JP" sz="1050" b="0" dirty="0">
                        <a:latin typeface="+mj-ea"/>
                        <a:ea typeface="+mj-ea"/>
                      </a:endParaRPr>
                    </a:p>
                  </a:txBody>
                  <a:tcPr anchor="ctr"/>
                </a:tc>
                <a:tc>
                  <a:txBody>
                    <a:bodyPr/>
                    <a:lstStyle/>
                    <a:p>
                      <a:pPr algn="l"/>
                      <a:r>
                        <a:rPr lang="ja-JP" altLang="en-US" sz="1050" b="0" dirty="0">
                          <a:latin typeface="+mj-ea"/>
                          <a:ea typeface="+mj-ea"/>
                        </a:rPr>
                        <a:t>●緊急の受入れ・対応を重点的に評価するために、緊急短期入所受入加算要件を見直し。</a:t>
                      </a:r>
                      <a:endParaRPr lang="en-US" altLang="ja-JP" sz="1050" b="0" dirty="0">
                        <a:latin typeface="+mj-ea"/>
                        <a:ea typeface="+mj-ea"/>
                      </a:endParaRPr>
                    </a:p>
                    <a:p>
                      <a:pPr algn="l"/>
                      <a:r>
                        <a:rPr lang="ja-JP" altLang="en-US" sz="1050" b="0" dirty="0">
                          <a:latin typeface="+mj-ea"/>
                          <a:ea typeface="+mj-ea"/>
                        </a:rPr>
                        <a:t>・</a:t>
                      </a:r>
                      <a:r>
                        <a:rPr lang="ja-JP" altLang="en-US" sz="1050" b="0" dirty="0">
                          <a:solidFill>
                            <a:srgbClr val="FF0000"/>
                          </a:solidFill>
                          <a:latin typeface="HG創英角ｺﾞｼｯｸUB" panose="020B0909000000000000" pitchFamily="49" charset="-128"/>
                          <a:ea typeface="HG創英角ｺﾞｼｯｸUB" panose="020B0909000000000000" pitchFamily="49" charset="-128"/>
                        </a:rPr>
                        <a:t>緊急短期入所受入加算（</a:t>
                      </a:r>
                      <a:r>
                        <a:rPr lang="en-US" altLang="ja-JP" sz="1050" b="0" dirty="0">
                          <a:solidFill>
                            <a:srgbClr val="FF0000"/>
                          </a:solidFill>
                          <a:latin typeface="HG創英角ｺﾞｼｯｸUB" panose="020B0909000000000000" pitchFamily="49" charset="-128"/>
                          <a:ea typeface="HG創英角ｺﾞｼｯｸUB" panose="020B0909000000000000" pitchFamily="49" charset="-128"/>
                        </a:rPr>
                        <a:t>Ⅰ</a:t>
                      </a:r>
                      <a:r>
                        <a:rPr lang="ja-JP" altLang="en-US" sz="1050" b="0" dirty="0">
                          <a:solidFill>
                            <a:srgbClr val="FF0000"/>
                          </a:solidFill>
                          <a:latin typeface="HG創英角ｺﾞｼｯｸUB" panose="020B0909000000000000" pitchFamily="49" charset="-128"/>
                          <a:ea typeface="HG創英角ｺﾞｼｯｸUB" panose="020B0909000000000000" pitchFamily="49" charset="-128"/>
                        </a:rPr>
                        <a:t>）１２０単位／日⇒１８０単位／日（利用開始日から７日間限度）、定員超過特例加算５０単位／日　等</a:t>
                      </a:r>
                      <a:r>
                        <a:rPr lang="ja-JP" altLang="en-US" sz="1050" b="0" dirty="0">
                          <a:latin typeface="+mj-ea"/>
                          <a:ea typeface="+mj-ea"/>
                        </a:rPr>
                        <a:t>　</a:t>
                      </a:r>
                      <a:endParaRPr lang="en-US" altLang="ja-JP" sz="1050" b="0" dirty="0">
                        <a:latin typeface="+mj-ea"/>
                        <a:ea typeface="+mj-ea"/>
                      </a:endParaRPr>
                    </a:p>
                    <a:p>
                      <a:pPr algn="l"/>
                      <a:r>
                        <a:rPr lang="en-US" altLang="ja-JP" sz="1050" b="0" dirty="0">
                          <a:solidFill>
                            <a:schemeClr val="tx1"/>
                          </a:solidFill>
                          <a:latin typeface="+mj-ea"/>
                          <a:ea typeface="+mj-ea"/>
                        </a:rPr>
                        <a:t>※</a:t>
                      </a:r>
                      <a:r>
                        <a:rPr lang="ja-JP" altLang="en-US" sz="1050" b="0" dirty="0">
                          <a:solidFill>
                            <a:schemeClr val="tx1"/>
                          </a:solidFill>
                          <a:latin typeface="+mj-ea"/>
                          <a:ea typeface="+mj-ea"/>
                        </a:rPr>
                        <a:t>拠点機能有無の指定無</a:t>
                      </a:r>
                      <a:endParaRPr lang="en-US" altLang="ja-JP" sz="1050" b="0" dirty="0">
                        <a:solidFill>
                          <a:schemeClr val="tx1"/>
                        </a:solidFill>
                        <a:latin typeface="+mj-ea"/>
                        <a:ea typeface="+mj-ea"/>
                      </a:endParaRPr>
                    </a:p>
                  </a:txBody>
                  <a:tcPr anchor="ctr"/>
                </a:tc>
                <a:extLst>
                  <a:ext uri="{0D108BD9-81ED-4DB2-BD59-A6C34878D82A}">
                    <a16:rowId xmlns:a16="http://schemas.microsoft.com/office/drawing/2014/main" val="10002"/>
                  </a:ext>
                </a:extLst>
              </a:tr>
              <a:tr h="1092839">
                <a:tc>
                  <a:txBody>
                    <a:bodyPr/>
                    <a:lstStyle/>
                    <a:p>
                      <a:pPr algn="ctr"/>
                      <a:r>
                        <a:rPr lang="ja-JP" altLang="en-US" sz="1200" b="1" dirty="0">
                          <a:latin typeface="+mj-ea"/>
                          <a:ea typeface="+mj-ea"/>
                        </a:rPr>
                        <a:t>③体験の</a:t>
                      </a:r>
                      <a:endParaRPr lang="en-US" altLang="ja-JP" sz="1200" b="1" dirty="0">
                        <a:latin typeface="+mj-ea"/>
                        <a:ea typeface="+mj-ea"/>
                      </a:endParaRPr>
                    </a:p>
                    <a:p>
                      <a:pPr algn="ctr"/>
                      <a:r>
                        <a:rPr lang="ja-JP" altLang="en-US" sz="1200" b="1" dirty="0">
                          <a:latin typeface="+mj-ea"/>
                          <a:ea typeface="+mj-ea"/>
                        </a:rPr>
                        <a:t>機会・場</a:t>
                      </a:r>
                      <a:endParaRPr lang="en-US" altLang="ja-JP" sz="1200" b="1" dirty="0">
                        <a:latin typeface="+mj-ea"/>
                        <a:ea typeface="+mj-ea"/>
                      </a:endParaRPr>
                    </a:p>
                    <a:p>
                      <a:pPr algn="ctr"/>
                      <a:r>
                        <a:rPr lang="ja-JP" altLang="en-US" sz="1200" b="1" dirty="0">
                          <a:latin typeface="+mj-ea"/>
                          <a:ea typeface="+mj-ea"/>
                        </a:rPr>
                        <a:t>（一人暮らし、グループホームなど）</a:t>
                      </a:r>
                      <a:endParaRPr lang="en-US" altLang="ja-JP" sz="1200" b="1" dirty="0">
                        <a:latin typeface="+mj-ea"/>
                        <a:ea typeface="+mj-ea"/>
                      </a:endParaRPr>
                    </a:p>
                  </a:txBody>
                  <a:tcPr anchor="ctr"/>
                </a:tc>
                <a:tc>
                  <a:txBody>
                    <a:bodyPr/>
                    <a:lstStyle/>
                    <a:p>
                      <a:pPr algn="l"/>
                      <a:r>
                        <a:rPr lang="ja-JP" altLang="en-US" sz="1050" b="0" dirty="0">
                          <a:latin typeface="+mj-ea"/>
                          <a:ea typeface="+mj-ea"/>
                        </a:rPr>
                        <a:t>・地域移行支援や親元からの自立等にあたって、グループホーム等のサービス利用や一人暮らしの体験の機会・場を提供する機能</a:t>
                      </a:r>
                      <a:endParaRPr lang="en-US" altLang="ja-JP" sz="1050" b="0" dirty="0">
                        <a:latin typeface="+mj-ea"/>
                        <a:ea typeface="+mj-ea"/>
                      </a:endParaRPr>
                    </a:p>
                  </a:txBody>
                  <a:tcPr anchor="ctr"/>
                </a:tc>
                <a:tc>
                  <a:txBody>
                    <a:bodyPr/>
                    <a:lstStyle/>
                    <a:p>
                      <a:pPr algn="l"/>
                      <a:r>
                        <a:rPr lang="ja-JP" altLang="en-US" sz="1050" b="0" dirty="0">
                          <a:latin typeface="+mj-ea"/>
                          <a:ea typeface="+mj-ea"/>
                        </a:rPr>
                        <a:t>●日中活動系サービスの体験利用支援加算を引き上げ。</a:t>
                      </a:r>
                      <a:endParaRPr lang="en-US" altLang="ja-JP" sz="1050" b="0" dirty="0">
                        <a:latin typeface="+mj-ea"/>
                        <a:ea typeface="+mj-ea"/>
                      </a:endParaRPr>
                    </a:p>
                    <a:p>
                      <a:pPr algn="l"/>
                      <a:r>
                        <a:rPr lang="ja-JP" altLang="en-US" sz="1050" b="0" dirty="0">
                          <a:latin typeface="+mj-ea"/>
                          <a:ea typeface="+mj-ea"/>
                        </a:rPr>
                        <a:t>・</a:t>
                      </a:r>
                      <a:r>
                        <a:rPr lang="ja-JP" altLang="en-US" sz="1050" b="0" dirty="0">
                          <a:solidFill>
                            <a:srgbClr val="FF0000"/>
                          </a:solidFill>
                          <a:latin typeface="HG創英角ｺﾞｼｯｸUB" panose="020B0909000000000000" pitchFamily="49" charset="-128"/>
                          <a:ea typeface="HG創英角ｺﾞｼｯｸUB" panose="020B0909000000000000" pitchFamily="49" charset="-128"/>
                        </a:rPr>
                        <a:t>体験利用支援加算　３００単位／日⇒５００単位／日（初日から５日目まで）</a:t>
                      </a:r>
                      <a:endParaRPr lang="en-US" altLang="ja-JP" sz="1050" b="0" dirty="0">
                        <a:solidFill>
                          <a:srgbClr val="FF0000"/>
                        </a:solidFill>
                        <a:latin typeface="HG創英角ｺﾞｼｯｸUB" panose="020B0909000000000000" pitchFamily="49" charset="-128"/>
                        <a:ea typeface="HG創英角ｺﾞｼｯｸUB" panose="020B0909000000000000" pitchFamily="49" charset="-128"/>
                      </a:endParaRPr>
                    </a:p>
                    <a:p>
                      <a:pPr algn="l"/>
                      <a:r>
                        <a:rPr lang="en-US" altLang="ja-JP" sz="1050" b="0" dirty="0">
                          <a:solidFill>
                            <a:srgbClr val="FF0000"/>
                          </a:solidFill>
                          <a:latin typeface="HG創英角ｺﾞｼｯｸUB" panose="020B0909000000000000" pitchFamily="49" charset="-128"/>
                          <a:ea typeface="HG創英角ｺﾞｼｯｸUB" panose="020B0909000000000000" pitchFamily="49" charset="-128"/>
                        </a:rPr>
                        <a:t>※</a:t>
                      </a:r>
                      <a:r>
                        <a:rPr lang="ja-JP" altLang="en-US" sz="1050" b="0" dirty="0">
                          <a:solidFill>
                            <a:srgbClr val="FF0000"/>
                          </a:solidFill>
                          <a:latin typeface="HG創英角ｺﾞｼｯｸUB" panose="020B0909000000000000" pitchFamily="49" charset="-128"/>
                          <a:ea typeface="HG創英角ｺﾞｼｯｸUB" panose="020B0909000000000000" pitchFamily="49" charset="-128"/>
                        </a:rPr>
                        <a:t>地域生活拠点等の場合プラス５０単位／日</a:t>
                      </a:r>
                      <a:r>
                        <a:rPr lang="ja-JP" altLang="en-US" sz="1050" b="0" dirty="0">
                          <a:latin typeface="+mj-ea"/>
                          <a:ea typeface="+mj-ea"/>
                        </a:rPr>
                        <a:t>　等</a:t>
                      </a:r>
                      <a:endParaRPr lang="en-US" altLang="ja-JP" sz="1050" b="0" dirty="0">
                        <a:latin typeface="+mj-ea"/>
                        <a:ea typeface="+mj-ea"/>
                      </a:endParaRPr>
                    </a:p>
                  </a:txBody>
                  <a:tcPr anchor="ctr"/>
                </a:tc>
                <a:extLst>
                  <a:ext uri="{0D108BD9-81ED-4DB2-BD59-A6C34878D82A}">
                    <a16:rowId xmlns:a16="http://schemas.microsoft.com/office/drawing/2014/main" val="10003"/>
                  </a:ext>
                </a:extLst>
              </a:tr>
              <a:tr h="714549">
                <a:tc>
                  <a:txBody>
                    <a:bodyPr/>
                    <a:lstStyle/>
                    <a:p>
                      <a:pPr algn="ctr"/>
                      <a:r>
                        <a:rPr kumimoji="1" lang="ja-JP" altLang="en-US" sz="1200" b="1" kern="1200" dirty="0">
                          <a:solidFill>
                            <a:schemeClr val="dk1"/>
                          </a:solidFill>
                          <a:latin typeface="+mj-ea"/>
                          <a:ea typeface="+mn-ea"/>
                          <a:cs typeface="+mn-cs"/>
                        </a:rPr>
                        <a:t>④専門性</a:t>
                      </a:r>
                      <a:endParaRPr kumimoji="1" lang="en-US" altLang="ja-JP" sz="1200" b="1" kern="1200" dirty="0">
                        <a:solidFill>
                          <a:schemeClr val="dk1"/>
                        </a:solidFill>
                        <a:latin typeface="+mj-ea"/>
                        <a:ea typeface="+mn-ea"/>
                        <a:cs typeface="+mn-cs"/>
                      </a:endParaRPr>
                    </a:p>
                    <a:p>
                      <a:pPr algn="ctr"/>
                      <a:r>
                        <a:rPr kumimoji="1" lang="ja-JP" altLang="en-US" sz="1200" b="1" kern="1200" dirty="0">
                          <a:solidFill>
                            <a:schemeClr val="dk1"/>
                          </a:solidFill>
                          <a:latin typeface="+mj-ea"/>
                          <a:ea typeface="+mn-ea"/>
                          <a:cs typeface="+mn-cs"/>
                        </a:rPr>
                        <a:t>（人材確保・養成、連携）</a:t>
                      </a:r>
                      <a:endParaRPr kumimoji="1" lang="ja-JP" altLang="en-US" sz="1200" dirty="0">
                        <a:latin typeface="+mj-ea"/>
                        <a:ea typeface="+mj-ea"/>
                      </a:endParaRPr>
                    </a:p>
                  </a:txBody>
                  <a:tcPr anchor="ctr"/>
                </a:tc>
                <a:tc>
                  <a:txBody>
                    <a:bodyPr/>
                    <a:lstStyle/>
                    <a:p>
                      <a:pPr algn="l"/>
                      <a:r>
                        <a:rPr kumimoji="1" lang="ja-JP" altLang="en-US" sz="1050" dirty="0">
                          <a:latin typeface="+mj-ea"/>
                          <a:ea typeface="+mj-ea"/>
                        </a:rPr>
                        <a:t>・医療的ケアが必要な人や行動障がいのある人、高齢・重症化した障がいのある人に対して、専門的な対応を行うことができる体制の確保や、専門的な対応ができる人材の養成を行う機能</a:t>
                      </a:r>
                    </a:p>
                  </a:txBody>
                  <a:tcPr anchor="ctr"/>
                </a:tc>
                <a:tc>
                  <a:txBody>
                    <a:bodyPr/>
                    <a:lstStyle/>
                    <a:p>
                      <a:pPr algn="l"/>
                      <a:r>
                        <a:rPr kumimoji="1" lang="ja-JP" altLang="en-US" sz="1050" b="0" kern="1200" dirty="0">
                          <a:solidFill>
                            <a:schemeClr val="dk1"/>
                          </a:solidFill>
                          <a:latin typeface="+mj-ea"/>
                          <a:ea typeface="+mn-ea"/>
                          <a:cs typeface="+mn-cs"/>
                        </a:rPr>
                        <a:t>●生活介護に重度障害者支援加算を創設</a:t>
                      </a:r>
                      <a:endParaRPr kumimoji="1" lang="en-US" altLang="ja-JP" sz="1050" b="0" kern="1200" dirty="0">
                        <a:solidFill>
                          <a:schemeClr val="dk1"/>
                        </a:solidFill>
                        <a:latin typeface="+mj-ea"/>
                        <a:ea typeface="+mn-ea"/>
                        <a:cs typeface="+mn-cs"/>
                      </a:endParaRPr>
                    </a:p>
                    <a:p>
                      <a:pPr algn="l"/>
                      <a:r>
                        <a:rPr kumimoji="1" lang="ja-JP" altLang="en-US" sz="1050" b="0" kern="1200" dirty="0">
                          <a:solidFill>
                            <a:schemeClr val="dk1"/>
                          </a:solidFill>
                          <a:latin typeface="+mj-ea"/>
                          <a:ea typeface="+mn-ea"/>
                          <a:cs typeface="+mn-cs"/>
                        </a:rPr>
                        <a:t>・</a:t>
                      </a:r>
                      <a:r>
                        <a:rPr kumimoji="1" lang="ja-JP" altLang="en-US"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重度障害者支援加算　強度行動障害支援者養成研修（実践研修）修了者の配置　７単位／日（体制加算）　</a:t>
                      </a:r>
                      <a:r>
                        <a:rPr kumimoji="1" lang="ja-JP" altLang="en-US" sz="1050" b="0" kern="1200" dirty="0">
                          <a:solidFill>
                            <a:schemeClr val="dk1"/>
                          </a:solidFill>
                          <a:latin typeface="+mj-ea"/>
                          <a:ea typeface="+mn-ea"/>
                          <a:cs typeface="+mn-cs"/>
                        </a:rPr>
                        <a:t>等　</a:t>
                      </a:r>
                      <a:endParaRPr kumimoji="1" lang="en-US" altLang="ja-JP" sz="1050" b="0" kern="1200" dirty="0">
                        <a:solidFill>
                          <a:schemeClr val="dk1"/>
                        </a:solidFill>
                        <a:latin typeface="+mj-ea"/>
                        <a:ea typeface="+mn-ea"/>
                        <a:cs typeface="+mn-cs"/>
                      </a:endParaRPr>
                    </a:p>
                    <a:p>
                      <a:pPr algn="l"/>
                      <a:r>
                        <a:rPr kumimoji="1" lang="en-US" altLang="ja-JP" sz="1050" b="0" kern="1200" dirty="0">
                          <a:solidFill>
                            <a:schemeClr val="tx1"/>
                          </a:solidFill>
                          <a:latin typeface="+mj-ea"/>
                          <a:ea typeface="+mn-ea"/>
                          <a:cs typeface="+mn-cs"/>
                        </a:rPr>
                        <a:t>※</a:t>
                      </a:r>
                      <a:r>
                        <a:rPr kumimoji="1" lang="ja-JP" altLang="en-US" sz="1050" b="0" kern="1200" dirty="0">
                          <a:solidFill>
                            <a:schemeClr val="tx1"/>
                          </a:solidFill>
                          <a:latin typeface="+mj-ea"/>
                          <a:ea typeface="+mn-ea"/>
                          <a:cs typeface="+mn-cs"/>
                        </a:rPr>
                        <a:t>拠点機能有無の指定無</a:t>
                      </a:r>
                      <a:endParaRPr kumimoji="1" lang="en-US" altLang="ja-JP" sz="1050" b="0" kern="1200" dirty="0">
                        <a:solidFill>
                          <a:schemeClr val="dk1"/>
                        </a:solidFill>
                        <a:latin typeface="+mj-ea"/>
                        <a:ea typeface="+mn-ea"/>
                        <a:cs typeface="+mn-cs"/>
                      </a:endParaRPr>
                    </a:p>
                  </a:txBody>
                  <a:tcPr anchor="ctr"/>
                </a:tc>
                <a:extLst>
                  <a:ext uri="{0D108BD9-81ED-4DB2-BD59-A6C34878D82A}">
                    <a16:rowId xmlns:a16="http://schemas.microsoft.com/office/drawing/2014/main" val="10004"/>
                  </a:ext>
                </a:extLst>
              </a:tr>
              <a:tr h="1092839">
                <a:tc>
                  <a:txBody>
                    <a:bodyPr/>
                    <a:lstStyle/>
                    <a:p>
                      <a:pPr algn="ctr"/>
                      <a:r>
                        <a:rPr kumimoji="1" lang="ja-JP" altLang="en-US" sz="1200" b="1" kern="1200" dirty="0">
                          <a:solidFill>
                            <a:schemeClr val="dk1"/>
                          </a:solidFill>
                          <a:latin typeface="+mj-ea"/>
                          <a:ea typeface="+mn-ea"/>
                          <a:cs typeface="+mn-cs"/>
                        </a:rPr>
                        <a:t>⑤地域の</a:t>
                      </a:r>
                      <a:endParaRPr kumimoji="1" lang="en-US" altLang="ja-JP" sz="1200" b="1" kern="1200" dirty="0">
                        <a:solidFill>
                          <a:schemeClr val="dk1"/>
                        </a:solidFill>
                        <a:latin typeface="+mj-ea"/>
                        <a:ea typeface="+mn-ea"/>
                        <a:cs typeface="+mn-cs"/>
                      </a:endParaRPr>
                    </a:p>
                    <a:p>
                      <a:pPr algn="ctr"/>
                      <a:r>
                        <a:rPr kumimoji="1" lang="ja-JP" altLang="en-US" sz="1200" b="1" kern="1200" dirty="0">
                          <a:solidFill>
                            <a:schemeClr val="dk1"/>
                          </a:solidFill>
                          <a:latin typeface="+mj-ea"/>
                          <a:ea typeface="+mn-ea"/>
                          <a:cs typeface="+mn-cs"/>
                        </a:rPr>
                        <a:t>体制づくり</a:t>
                      </a:r>
                      <a:endParaRPr kumimoji="1" lang="en-US" altLang="ja-JP" sz="1200" b="1" kern="1200" dirty="0">
                        <a:solidFill>
                          <a:schemeClr val="dk1"/>
                        </a:solidFill>
                        <a:latin typeface="+mj-ea"/>
                        <a:ea typeface="+mn-ea"/>
                        <a:cs typeface="+mn-cs"/>
                      </a:endParaRPr>
                    </a:p>
                    <a:p>
                      <a:pPr algn="ctr"/>
                      <a:r>
                        <a:rPr kumimoji="1" lang="ja-JP" altLang="en-US" sz="1200" b="1" kern="1200" dirty="0">
                          <a:solidFill>
                            <a:schemeClr val="dk1"/>
                          </a:solidFill>
                          <a:latin typeface="+mj-ea"/>
                          <a:ea typeface="+mn-ea"/>
                          <a:cs typeface="+mn-cs"/>
                        </a:rPr>
                        <a:t>（コーディネーター）</a:t>
                      </a:r>
                      <a:endParaRPr kumimoji="1" lang="ja-JP" altLang="en-US" sz="1200" kern="1200" dirty="0">
                        <a:solidFill>
                          <a:schemeClr val="dk1"/>
                        </a:solidFill>
                        <a:latin typeface="+mj-ea"/>
                        <a:ea typeface="+mn-ea"/>
                        <a:cs typeface="+mn-cs"/>
                      </a:endParaRPr>
                    </a:p>
                    <a:p>
                      <a:pPr algn="l"/>
                      <a:r>
                        <a:rPr lang="ja-JP" altLang="en-US" sz="1200" b="1" dirty="0">
                          <a:latin typeface="+mj-ea"/>
                          <a:ea typeface="+mj-ea"/>
                        </a:rPr>
                        <a:t>　</a:t>
                      </a:r>
                      <a:endParaRPr lang="en-US" altLang="ja-JP" sz="1400" b="1" dirty="0">
                        <a:latin typeface="+mj-ea"/>
                        <a:ea typeface="+mj-ea"/>
                      </a:endParaRPr>
                    </a:p>
                  </a:txBody>
                  <a:tcPr anchor="ctr"/>
                </a:tc>
                <a:tc>
                  <a:txBody>
                    <a:bodyPr/>
                    <a:lstStyle/>
                    <a:p>
                      <a:pPr algn="l"/>
                      <a:r>
                        <a:rPr lang="ja-JP" altLang="en-US" sz="1050" b="0" dirty="0">
                          <a:latin typeface="+mj-ea"/>
                          <a:ea typeface="+mj-ea"/>
                        </a:rPr>
                        <a:t>・基幹センター、相談支援事業所等を活用してコーディネーターを配置し、地域の様々なニーズに対応できるサービス提供体制の確保や、地域の社会資源の連携体制の構築等を行う機能</a:t>
                      </a:r>
                      <a:endParaRPr lang="en-US" altLang="ja-JP" sz="1050" b="0" dirty="0">
                        <a:latin typeface="+mj-ea"/>
                        <a:ea typeface="+mj-ea"/>
                      </a:endParaRPr>
                    </a:p>
                  </a:txBody>
                  <a:tcPr anchor="ctr"/>
                </a:tc>
                <a:tc>
                  <a:txBody>
                    <a:bodyPr/>
                    <a:lstStyle/>
                    <a:p>
                      <a:pPr algn="l"/>
                      <a:r>
                        <a:rPr kumimoji="1" lang="ja-JP" altLang="en-US" sz="1050" kern="1200" dirty="0">
                          <a:solidFill>
                            <a:schemeClr val="dk1"/>
                          </a:solidFill>
                          <a:latin typeface="+mj-ea"/>
                          <a:ea typeface="+mn-ea"/>
                          <a:cs typeface="+mn-cs"/>
                        </a:rPr>
                        <a:t>●支援困難事例等の課題検討を通じ、地域課題の明確化と情報共有等を行い、共同で対応していることを評価。</a:t>
                      </a:r>
                      <a:endParaRPr kumimoji="1" lang="en-US" altLang="ja-JP" sz="1050" kern="1200" dirty="0">
                        <a:solidFill>
                          <a:schemeClr val="dk1"/>
                        </a:solidFill>
                        <a:latin typeface="+mj-ea"/>
                        <a:ea typeface="+mn-ea"/>
                        <a:cs typeface="+mn-cs"/>
                      </a:endParaRPr>
                    </a:p>
                    <a:p>
                      <a:pPr algn="l"/>
                      <a:r>
                        <a:rPr kumimoji="1" lang="ja-JP" altLang="en-US"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・地域体制強化共同支援加算　</a:t>
                      </a:r>
                      <a:r>
                        <a:rPr kumimoji="1" lang="en-US" altLang="ja-JP"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2,000</a:t>
                      </a:r>
                      <a:r>
                        <a:rPr kumimoji="1" lang="ja-JP" altLang="en-US"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単位／月（月</a:t>
                      </a:r>
                      <a:r>
                        <a:rPr kumimoji="1" lang="en-US" altLang="ja-JP"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1</a:t>
                      </a:r>
                      <a:r>
                        <a:rPr kumimoji="1" lang="ja-JP" altLang="en-US" sz="1050" b="0" kern="1200" dirty="0">
                          <a:solidFill>
                            <a:srgbClr val="FF0000"/>
                          </a:solidFill>
                          <a:latin typeface="HG創英角ｺﾞｼｯｸUB" panose="020B0909000000000000" pitchFamily="49" charset="-128"/>
                          <a:ea typeface="HG創英角ｺﾞｼｯｸUB" panose="020B0909000000000000" pitchFamily="49" charset="-128"/>
                          <a:cs typeface="+mn-cs"/>
                        </a:rPr>
                        <a:t>回限度）　</a:t>
                      </a:r>
                      <a:endParaRPr kumimoji="1" lang="en-US" altLang="ja-JP" sz="1050" b="0" kern="1200" dirty="0">
                        <a:solidFill>
                          <a:srgbClr val="FF0000"/>
                        </a:solidFill>
                        <a:latin typeface="HG創英角ｺﾞｼｯｸUB" panose="020B0909000000000000" pitchFamily="49" charset="-128"/>
                        <a:ea typeface="HG創英角ｺﾞｼｯｸUB" panose="020B0909000000000000" pitchFamily="49" charset="-128"/>
                        <a:cs typeface="+mn-cs"/>
                      </a:endParaRPr>
                    </a:p>
                    <a:p>
                      <a:pPr algn="l"/>
                      <a:r>
                        <a:rPr kumimoji="1" lang="en-US" altLang="ja-JP" sz="1050" kern="1200" dirty="0">
                          <a:solidFill>
                            <a:schemeClr val="dk1"/>
                          </a:solidFill>
                          <a:latin typeface="+mj-ea"/>
                          <a:ea typeface="+mn-ea"/>
                          <a:cs typeface="+mn-cs"/>
                        </a:rPr>
                        <a:t>※</a:t>
                      </a:r>
                      <a:r>
                        <a:rPr kumimoji="1" lang="ja-JP" altLang="en-US" sz="1050" kern="1200" dirty="0">
                          <a:solidFill>
                            <a:schemeClr val="dk1"/>
                          </a:solidFill>
                          <a:latin typeface="+mj-ea"/>
                          <a:ea typeface="+mn-ea"/>
                          <a:cs typeface="+mn-cs"/>
                        </a:rPr>
                        <a:t>協議会等での合意形成及び拠点等として市の承認が必要</a:t>
                      </a:r>
                    </a:p>
                  </a:txBody>
                  <a:tcPr anchor="ctr"/>
                </a:tc>
                <a:extLst>
                  <a:ext uri="{0D108BD9-81ED-4DB2-BD59-A6C34878D82A}">
                    <a16:rowId xmlns:a16="http://schemas.microsoft.com/office/drawing/2014/main" val="10005"/>
                  </a:ext>
                </a:extLst>
              </a:tr>
            </a:tbl>
          </a:graphicData>
        </a:graphic>
      </p:graphicFrame>
      <p:sp>
        <p:nvSpPr>
          <p:cNvPr id="15" name="スライド番号プレースホルダ 3">
            <a:extLst>
              <a:ext uri="{FF2B5EF4-FFF2-40B4-BE49-F238E27FC236}">
                <a16:creationId xmlns:a16="http://schemas.microsoft.com/office/drawing/2014/main" id="{CBC39F0D-B0B7-4B5F-9B58-BBD5C8246978}"/>
              </a:ext>
            </a:extLst>
          </p:cNvPr>
          <p:cNvSpPr txBox="1">
            <a:spLocks/>
          </p:cNvSpPr>
          <p:nvPr/>
        </p:nvSpPr>
        <p:spPr>
          <a:xfrm>
            <a:off x="7010400" y="34896"/>
            <a:ext cx="2133600" cy="365125"/>
          </a:xfrm>
          <a:prstGeom prst="rect">
            <a:avLst/>
          </a:prstGeom>
        </p:spPr>
        <p:txBody>
          <a:bodyPr vert="horz" lIns="91440" tIns="45720" rIns="91440" bIns="45720" rtlCol="0" anchor="ctr">
            <a:normAutofit/>
          </a:bodyPr>
          <a:lstStyle/>
          <a:p>
            <a:pPr marL="0" marR="0" lvl="0" indent="0" algn="r" defTabSz="914288" rtl="0" eaLnBrk="1" fontAlgn="auto" latinLnBrk="0" hangingPunct="1">
              <a:lnSpc>
                <a:spcPct val="100000"/>
              </a:lnSpc>
              <a:spcBef>
                <a:spcPts val="0"/>
              </a:spcBef>
              <a:spcAft>
                <a:spcPts val="0"/>
              </a:spcAft>
              <a:buClrTx/>
              <a:buSzTx/>
              <a:buFontTx/>
              <a:buNone/>
              <a:tabLst/>
              <a:defRPr/>
            </a:pPr>
            <a:r>
              <a:rPr lang="ja-JP" altLang="en-US" sz="1200" noProof="0" dirty="0">
                <a:solidFill>
                  <a:schemeClr val="tx1">
                    <a:tint val="75000"/>
                  </a:schemeClr>
                </a:solidFill>
              </a:rPr>
              <a:t>５</a:t>
            </a:r>
            <a:endParaRPr kumimoji="1" lang="ja-JP" altLang="en-US"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17" name="テキスト ボックス 16">
            <a:extLst>
              <a:ext uri="{FF2B5EF4-FFF2-40B4-BE49-F238E27FC236}">
                <a16:creationId xmlns:a16="http://schemas.microsoft.com/office/drawing/2014/main" id="{F29848C2-C22C-4956-BB1A-5E19C5924ED3}"/>
              </a:ext>
            </a:extLst>
          </p:cNvPr>
          <p:cNvSpPr txBox="1"/>
          <p:nvPr/>
        </p:nvSpPr>
        <p:spPr>
          <a:xfrm>
            <a:off x="12304" y="0"/>
            <a:ext cx="8064896" cy="523220"/>
          </a:xfrm>
          <a:prstGeom prst="rect">
            <a:avLst/>
          </a:prstGeom>
          <a:noFill/>
        </p:spPr>
        <p:txBody>
          <a:bodyPr wrap="square" rtlCol="0">
            <a:spAutoFit/>
          </a:bodyPr>
          <a:lstStyle/>
          <a:p>
            <a:r>
              <a:rPr lang="en-US" altLang="ja-JP" sz="2800" b="1" dirty="0"/>
              <a:t>《</a:t>
            </a:r>
            <a:r>
              <a:rPr lang="ja-JP" altLang="en-US" sz="2800" b="1" dirty="0"/>
              <a:t>　参考５　</a:t>
            </a:r>
            <a:r>
              <a:rPr lang="en-US" altLang="ja-JP" sz="2800" b="1" dirty="0"/>
              <a:t>》</a:t>
            </a:r>
            <a:r>
              <a:rPr lang="ja-JP" altLang="en-US" sz="2400" b="1" dirty="0"/>
              <a:t>　◆機能詳細と報酬改定</a:t>
            </a:r>
            <a:r>
              <a:rPr lang="ja-JP" altLang="en-US" sz="1100" dirty="0"/>
              <a:t>　</a:t>
            </a:r>
            <a:endParaRPr kumimoji="1" lang="ja-JP" altLang="en-US" sz="11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960</Words>
  <Application>Microsoft Office PowerPoint</Application>
  <PresentationFormat>画面に合わせる (4:3)</PresentationFormat>
  <Paragraphs>204</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HG丸ｺﾞｼｯｸM-PRO</vt:lpstr>
      <vt:lpstr>HG創英角ｺﾞｼｯｸUB</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平成３１年度燕市障がい者自立支援協議会 運営方針（案）</dc:title>
  <dc:creator>笠原　芳和</dc:creator>
  <cp:lastModifiedBy>笠原　芳和</cp:lastModifiedBy>
  <cp:revision>46</cp:revision>
  <cp:lastPrinted>2019-04-09T10:02:12Z</cp:lastPrinted>
  <dcterms:modified xsi:type="dcterms:W3CDTF">2019-04-09T10:11:50Z</dcterms:modified>
</cp:coreProperties>
</file>